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288000" cy="10287000"/>
  <p:notesSz cx="18288000" cy="10287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0" d="100"/>
          <a:sy n="60" d="100"/>
        </p:scale>
        <p:origin x="370" y="67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600" b="1" i="0">
                <a:solidFill>
                  <a:srgbClr val="1F2020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500" b="0" i="0">
                <a:solidFill>
                  <a:schemeClr val="tx1"/>
                </a:solidFill>
                <a:latin typeface="Lucida Sans Unicode"/>
                <a:cs typeface="Lucida Sans Unicode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11/11/2025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600" b="1" i="0">
                <a:solidFill>
                  <a:srgbClr val="1F2020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500" b="0" i="0">
                <a:solidFill>
                  <a:schemeClr val="tx1"/>
                </a:solidFill>
                <a:latin typeface="Lucida Sans Unicode"/>
                <a:cs typeface="Lucida Sans Unicode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11/11/2025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600" b="1" i="0">
                <a:solidFill>
                  <a:srgbClr val="1F2020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11/11/2025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600" b="1" i="0">
                <a:solidFill>
                  <a:srgbClr val="1F2020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11/11/2025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17293114" y="565634"/>
            <a:ext cx="397510" cy="29209"/>
          </a:xfrm>
          <a:custGeom>
            <a:avLst/>
            <a:gdLst/>
            <a:ahLst/>
            <a:cxnLst/>
            <a:rect l="l" t="t" r="r" b="b"/>
            <a:pathLst>
              <a:path w="397509" h="29209">
                <a:moveTo>
                  <a:pt x="397340" y="28996"/>
                </a:moveTo>
                <a:lnTo>
                  <a:pt x="0" y="28996"/>
                </a:lnTo>
                <a:lnTo>
                  <a:pt x="0" y="0"/>
                </a:lnTo>
                <a:lnTo>
                  <a:pt x="397340" y="0"/>
                </a:lnTo>
                <a:lnTo>
                  <a:pt x="397340" y="28996"/>
                </a:lnTo>
                <a:close/>
              </a:path>
            </a:pathLst>
          </a:custGeom>
          <a:solidFill>
            <a:srgbClr val="D09C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17293114" y="657737"/>
            <a:ext cx="397510" cy="29209"/>
          </a:xfrm>
          <a:custGeom>
            <a:avLst/>
            <a:gdLst/>
            <a:ahLst/>
            <a:cxnLst/>
            <a:rect l="l" t="t" r="r" b="b"/>
            <a:pathLst>
              <a:path w="397509" h="29209">
                <a:moveTo>
                  <a:pt x="397340" y="28996"/>
                </a:moveTo>
                <a:lnTo>
                  <a:pt x="0" y="28996"/>
                </a:lnTo>
                <a:lnTo>
                  <a:pt x="0" y="0"/>
                </a:lnTo>
                <a:lnTo>
                  <a:pt x="397340" y="0"/>
                </a:lnTo>
                <a:lnTo>
                  <a:pt x="397340" y="28996"/>
                </a:lnTo>
                <a:close/>
              </a:path>
            </a:pathLst>
          </a:custGeom>
          <a:solidFill>
            <a:srgbClr val="D09C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17259300" y="9258300"/>
            <a:ext cx="1028700" cy="1028700"/>
          </a:xfrm>
          <a:custGeom>
            <a:avLst/>
            <a:gdLst/>
            <a:ahLst/>
            <a:cxnLst/>
            <a:rect l="l" t="t" r="r" b="b"/>
            <a:pathLst>
              <a:path w="1028700" h="1028700">
                <a:moveTo>
                  <a:pt x="1028700" y="1028700"/>
                </a:moveTo>
                <a:lnTo>
                  <a:pt x="0" y="1028700"/>
                </a:lnTo>
                <a:lnTo>
                  <a:pt x="0" y="0"/>
                </a:lnTo>
                <a:lnTo>
                  <a:pt x="1028700" y="0"/>
                </a:lnTo>
                <a:lnTo>
                  <a:pt x="1028700" y="1028700"/>
                </a:lnTo>
                <a:close/>
              </a:path>
            </a:pathLst>
          </a:custGeom>
          <a:solidFill>
            <a:srgbClr val="D09C2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9" name="bg object 1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028699"/>
            <a:ext cx="9267809" cy="82295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11/11/2025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17293114" y="565634"/>
            <a:ext cx="397510" cy="29209"/>
          </a:xfrm>
          <a:custGeom>
            <a:avLst/>
            <a:gdLst/>
            <a:ahLst/>
            <a:cxnLst/>
            <a:rect l="l" t="t" r="r" b="b"/>
            <a:pathLst>
              <a:path w="397509" h="29209">
                <a:moveTo>
                  <a:pt x="397340" y="28996"/>
                </a:moveTo>
                <a:lnTo>
                  <a:pt x="0" y="28996"/>
                </a:lnTo>
                <a:lnTo>
                  <a:pt x="0" y="0"/>
                </a:lnTo>
                <a:lnTo>
                  <a:pt x="397340" y="0"/>
                </a:lnTo>
                <a:lnTo>
                  <a:pt x="397340" y="28996"/>
                </a:lnTo>
                <a:close/>
              </a:path>
            </a:pathLst>
          </a:custGeom>
          <a:solidFill>
            <a:srgbClr val="D09C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17293114" y="657737"/>
            <a:ext cx="397510" cy="29209"/>
          </a:xfrm>
          <a:custGeom>
            <a:avLst/>
            <a:gdLst/>
            <a:ahLst/>
            <a:cxnLst/>
            <a:rect l="l" t="t" r="r" b="b"/>
            <a:pathLst>
              <a:path w="397509" h="29209">
                <a:moveTo>
                  <a:pt x="397340" y="28996"/>
                </a:moveTo>
                <a:lnTo>
                  <a:pt x="0" y="28996"/>
                </a:lnTo>
                <a:lnTo>
                  <a:pt x="0" y="0"/>
                </a:lnTo>
                <a:lnTo>
                  <a:pt x="397340" y="0"/>
                </a:lnTo>
                <a:lnTo>
                  <a:pt x="397340" y="28996"/>
                </a:lnTo>
                <a:close/>
              </a:path>
            </a:pathLst>
          </a:custGeom>
          <a:solidFill>
            <a:srgbClr val="D09C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17259300" y="9258300"/>
            <a:ext cx="1028700" cy="1028700"/>
          </a:xfrm>
          <a:custGeom>
            <a:avLst/>
            <a:gdLst/>
            <a:ahLst/>
            <a:cxnLst/>
            <a:rect l="l" t="t" r="r" b="b"/>
            <a:pathLst>
              <a:path w="1028700" h="1028700">
                <a:moveTo>
                  <a:pt x="1028700" y="1028700"/>
                </a:moveTo>
                <a:lnTo>
                  <a:pt x="0" y="1028700"/>
                </a:lnTo>
                <a:lnTo>
                  <a:pt x="0" y="0"/>
                </a:lnTo>
                <a:lnTo>
                  <a:pt x="1028700" y="0"/>
                </a:lnTo>
                <a:lnTo>
                  <a:pt x="1028700" y="1028700"/>
                </a:lnTo>
                <a:close/>
              </a:path>
            </a:pathLst>
          </a:custGeom>
          <a:solidFill>
            <a:srgbClr val="D09C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21555" y="943470"/>
            <a:ext cx="17044889" cy="158319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600" b="1" i="0">
                <a:solidFill>
                  <a:srgbClr val="1F2020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21555" y="3496313"/>
            <a:ext cx="10698480" cy="389953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500" b="0" i="0">
                <a:solidFill>
                  <a:schemeClr val="tx1"/>
                </a:solidFill>
                <a:latin typeface="Lucida Sans Unicode"/>
                <a:cs typeface="Lucida Sans Unicode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11/11/2025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37606"/>
            <a:ext cx="18288622" cy="10287494"/>
            <a:chOff x="0" y="0"/>
            <a:chExt cx="18288622" cy="10287494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8000" cy="102870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7259287" y="565644"/>
              <a:ext cx="1029335" cy="9721850"/>
            </a:xfrm>
            <a:custGeom>
              <a:avLst/>
              <a:gdLst/>
              <a:ahLst/>
              <a:cxnLst/>
              <a:rect l="l" t="t" r="r" b="b"/>
              <a:pathLst>
                <a:path w="1029334" h="9721850">
                  <a:moveTo>
                    <a:pt x="431165" y="92100"/>
                  </a:moveTo>
                  <a:lnTo>
                    <a:pt x="33820" y="92100"/>
                  </a:lnTo>
                  <a:lnTo>
                    <a:pt x="33820" y="121094"/>
                  </a:lnTo>
                  <a:lnTo>
                    <a:pt x="431165" y="121094"/>
                  </a:lnTo>
                  <a:lnTo>
                    <a:pt x="431165" y="92100"/>
                  </a:lnTo>
                  <a:close/>
                </a:path>
                <a:path w="1029334" h="9721850">
                  <a:moveTo>
                    <a:pt x="431165" y="0"/>
                  </a:moveTo>
                  <a:lnTo>
                    <a:pt x="33820" y="0"/>
                  </a:lnTo>
                  <a:lnTo>
                    <a:pt x="33820" y="28994"/>
                  </a:lnTo>
                  <a:lnTo>
                    <a:pt x="431165" y="28994"/>
                  </a:lnTo>
                  <a:lnTo>
                    <a:pt x="431165" y="0"/>
                  </a:lnTo>
                  <a:close/>
                </a:path>
                <a:path w="1029334" h="9721850">
                  <a:moveTo>
                    <a:pt x="1028712" y="8692667"/>
                  </a:moveTo>
                  <a:lnTo>
                    <a:pt x="0" y="8692667"/>
                  </a:lnTo>
                  <a:lnTo>
                    <a:pt x="0" y="9721367"/>
                  </a:lnTo>
                  <a:lnTo>
                    <a:pt x="1028712" y="9721367"/>
                  </a:lnTo>
                  <a:lnTo>
                    <a:pt x="1028712" y="8692667"/>
                  </a:lnTo>
                  <a:close/>
                </a:path>
              </a:pathLst>
            </a:custGeom>
            <a:solidFill>
              <a:srgbClr val="D09C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633898" y="2329181"/>
            <a:ext cx="13444855" cy="155786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114300" algn="ctr">
              <a:lnSpc>
                <a:spcPct val="115300"/>
              </a:lnSpc>
              <a:spcBef>
                <a:spcPts val="95"/>
              </a:spcBef>
            </a:pPr>
            <a:r>
              <a:rPr lang="en-US" sz="4500" b="0" spc="-340" dirty="0">
                <a:solidFill>
                  <a:srgbClr val="FFFFFF"/>
                </a:solidFill>
                <a:latin typeface="Arial Black"/>
                <a:cs typeface="Arial Black"/>
              </a:rPr>
              <a:t>BIG DATA APPLICATIONS IN MODERN FARMING</a:t>
            </a:r>
            <a:endParaRPr sz="4500" dirty="0">
              <a:latin typeface="Arial Black"/>
              <a:cs typeface="Arial Black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7659275" y="9627172"/>
            <a:ext cx="229235" cy="267970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5"/>
              </a:spcBef>
            </a:pPr>
            <a:r>
              <a:rPr sz="1400" spc="-110" dirty="0">
                <a:solidFill>
                  <a:srgbClr val="FFFFFF"/>
                </a:solidFill>
                <a:latin typeface="Arial Black"/>
                <a:cs typeface="Arial Black"/>
              </a:rPr>
              <a:t>01</a:t>
            </a:r>
            <a:endParaRPr sz="1400" dirty="0">
              <a:latin typeface="Arial Black"/>
              <a:cs typeface="Arial Black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69088" y="7583182"/>
            <a:ext cx="12477750" cy="2082800"/>
          </a:xfrm>
          <a:prstGeom prst="rect">
            <a:avLst/>
          </a:prstGeom>
        </p:spPr>
        <p:txBody>
          <a:bodyPr vert="horz" wrap="square" lIns="0" tIns="850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70"/>
              </a:spcBef>
            </a:pPr>
            <a:r>
              <a:rPr lang="en-US" sz="290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900" dirty="0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lang="en-US" sz="2900" dirty="0">
                <a:solidFill>
                  <a:srgbClr val="FFFFFF"/>
                </a:solidFill>
                <a:latin typeface="Lucida Sans Unicode"/>
                <a:cs typeface="Lucida Sans Unicode"/>
              </a:rPr>
              <a:t>ubject</a:t>
            </a:r>
            <a:r>
              <a:rPr sz="2900" dirty="0">
                <a:solidFill>
                  <a:srgbClr val="FFFFFF"/>
                </a:solidFill>
                <a:latin typeface="Lucida Sans Unicode"/>
                <a:cs typeface="Lucida Sans Unicode"/>
              </a:rPr>
              <a:t>:</a:t>
            </a:r>
            <a:r>
              <a:rPr sz="2900" spc="-10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900" dirty="0">
                <a:solidFill>
                  <a:srgbClr val="FFFFFF"/>
                </a:solidFill>
                <a:latin typeface="Lucida Sans Unicode"/>
                <a:cs typeface="Lucida Sans Unicode"/>
              </a:rPr>
              <a:t>Big</a:t>
            </a:r>
            <a:r>
              <a:rPr sz="2900" spc="-10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900" dirty="0">
                <a:solidFill>
                  <a:srgbClr val="FFFFFF"/>
                </a:solidFill>
                <a:latin typeface="Lucida Sans Unicode"/>
                <a:cs typeface="Lucida Sans Unicode"/>
              </a:rPr>
              <a:t>Data</a:t>
            </a:r>
            <a:r>
              <a:rPr sz="2900" spc="-10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900" dirty="0">
                <a:solidFill>
                  <a:srgbClr val="FFFFFF"/>
                </a:solidFill>
                <a:latin typeface="Lucida Sans Unicode"/>
                <a:cs typeface="Lucida Sans Unicode"/>
              </a:rPr>
              <a:t>Analytics</a:t>
            </a:r>
            <a:endParaRPr sz="2900" dirty="0">
              <a:latin typeface="Lucida Sans Unicode"/>
              <a:cs typeface="Lucida Sans Unicode"/>
            </a:endParaRPr>
          </a:p>
          <a:p>
            <a:pPr marL="102870" marR="2703830">
              <a:lnSpc>
                <a:spcPct val="116399"/>
              </a:lnSpc>
            </a:pPr>
            <a:r>
              <a:rPr sz="2900" dirty="0">
                <a:solidFill>
                  <a:srgbClr val="FFFFFF"/>
                </a:solidFill>
                <a:latin typeface="Lucida Sans Unicode"/>
                <a:cs typeface="Lucida Sans Unicode"/>
              </a:rPr>
              <a:t>Submitted</a:t>
            </a:r>
            <a:r>
              <a:rPr sz="2900" spc="-114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9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by:</a:t>
            </a:r>
            <a:r>
              <a:rPr sz="2900" spc="-1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lang="en-US" sz="2900" spc="-110" dirty="0">
                <a:solidFill>
                  <a:srgbClr val="FFFFFF"/>
                </a:solidFill>
                <a:latin typeface="Lucida Sans Unicode"/>
                <a:cs typeface="Lucida Sans Unicode"/>
              </a:rPr>
              <a:t>Ankit Singh</a:t>
            </a:r>
            <a:r>
              <a:rPr sz="2900" spc="-1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900" dirty="0">
                <a:solidFill>
                  <a:srgbClr val="FFFFFF"/>
                </a:solidFill>
                <a:latin typeface="Lucida Sans Unicode"/>
                <a:cs typeface="Lucida Sans Unicode"/>
              </a:rPr>
              <a:t>(Roll</a:t>
            </a:r>
            <a:r>
              <a:rPr sz="2900" spc="-114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900" spc="-35" dirty="0">
                <a:solidFill>
                  <a:srgbClr val="FFFFFF"/>
                </a:solidFill>
                <a:latin typeface="Lucida Sans Unicode"/>
                <a:cs typeface="Lucida Sans Unicode"/>
              </a:rPr>
              <a:t>No:</a:t>
            </a:r>
            <a:r>
              <a:rPr sz="2900" spc="-1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900" spc="55" dirty="0">
                <a:solidFill>
                  <a:srgbClr val="FFFFFF"/>
                </a:solidFill>
                <a:latin typeface="Lucida Sans Unicode"/>
                <a:cs typeface="Lucida Sans Unicode"/>
              </a:rPr>
              <a:t>24MBM</a:t>
            </a:r>
            <a:r>
              <a:rPr lang="en-US" sz="2900" spc="55" dirty="0">
                <a:solidFill>
                  <a:srgbClr val="FFFFFF"/>
                </a:solidFill>
                <a:latin typeface="Lucida Sans Unicode"/>
                <a:cs typeface="Lucida Sans Unicode"/>
              </a:rPr>
              <a:t>A23</a:t>
            </a:r>
            <a:r>
              <a:rPr sz="2900" spc="55" dirty="0">
                <a:solidFill>
                  <a:srgbClr val="FFFFFF"/>
                </a:solidFill>
                <a:latin typeface="Lucida Sans Unicode"/>
                <a:cs typeface="Lucida Sans Unicode"/>
              </a:rPr>
              <a:t>) </a:t>
            </a:r>
            <a:r>
              <a:rPr sz="2900" spc="-35" dirty="0">
                <a:solidFill>
                  <a:srgbClr val="FFFFFF"/>
                </a:solidFill>
                <a:latin typeface="Lucida Sans Unicode"/>
                <a:cs typeface="Lucida Sans Unicode"/>
              </a:rPr>
              <a:t>Course:</a:t>
            </a:r>
            <a:r>
              <a:rPr sz="2900" spc="-18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900" spc="114" dirty="0">
                <a:solidFill>
                  <a:srgbClr val="FFFFFF"/>
                </a:solidFill>
                <a:latin typeface="Lucida Sans Unicode"/>
                <a:cs typeface="Lucida Sans Unicode"/>
              </a:rPr>
              <a:t>MB</a:t>
            </a:r>
            <a:r>
              <a:rPr lang="en-US" sz="2900" spc="114" dirty="0">
                <a:solidFill>
                  <a:srgbClr val="FFFFFF"/>
                </a:solidFill>
                <a:latin typeface="Lucida Sans Unicode"/>
                <a:cs typeface="Lucida Sans Unicode"/>
              </a:rPr>
              <a:t>A ( Gen.)</a:t>
            </a:r>
            <a:endParaRPr sz="2900" dirty="0">
              <a:latin typeface="Lucida Sans Unicode"/>
              <a:cs typeface="Lucida Sans Unicode"/>
            </a:endParaRPr>
          </a:p>
          <a:p>
            <a:pPr marL="102870">
              <a:lnSpc>
                <a:spcPct val="100000"/>
              </a:lnSpc>
              <a:spcBef>
                <a:spcPts val="570"/>
              </a:spcBef>
            </a:pPr>
            <a:r>
              <a:rPr sz="2900" dirty="0">
                <a:solidFill>
                  <a:srgbClr val="FFFFFF"/>
                </a:solidFill>
                <a:latin typeface="Lucida Sans Unicode"/>
                <a:cs typeface="Lucida Sans Unicode"/>
              </a:rPr>
              <a:t>Department:</a:t>
            </a:r>
            <a:r>
              <a:rPr sz="2900" spc="-10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900" dirty="0">
                <a:solidFill>
                  <a:srgbClr val="FFFFFF"/>
                </a:solidFill>
                <a:latin typeface="Lucida Sans Unicode"/>
                <a:cs typeface="Lucida Sans Unicode"/>
              </a:rPr>
              <a:t>School</a:t>
            </a:r>
            <a:r>
              <a:rPr sz="2900" spc="-10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900" dirty="0">
                <a:solidFill>
                  <a:srgbClr val="FFFFFF"/>
                </a:solidFill>
                <a:latin typeface="Lucida Sans Unicode"/>
                <a:cs typeface="Lucida Sans Unicode"/>
              </a:rPr>
              <a:t>of</a:t>
            </a:r>
            <a:r>
              <a:rPr sz="2900" spc="-10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9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Management</a:t>
            </a:r>
            <a:r>
              <a:rPr sz="2900" spc="-10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900" dirty="0">
                <a:solidFill>
                  <a:srgbClr val="FFFFFF"/>
                </a:solidFill>
                <a:latin typeface="Lucida Sans Unicode"/>
                <a:cs typeface="Lucida Sans Unicode"/>
              </a:rPr>
              <a:t>Studies,</a:t>
            </a:r>
            <a:r>
              <a:rPr sz="2900" spc="-10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900" dirty="0">
                <a:solidFill>
                  <a:srgbClr val="FFFFFF"/>
                </a:solidFill>
                <a:latin typeface="Lucida Sans Unicode"/>
                <a:cs typeface="Lucida Sans Unicode"/>
              </a:rPr>
              <a:t>University</a:t>
            </a:r>
            <a:r>
              <a:rPr sz="2900" spc="-10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900" dirty="0">
                <a:solidFill>
                  <a:srgbClr val="FFFFFF"/>
                </a:solidFill>
                <a:latin typeface="Lucida Sans Unicode"/>
                <a:cs typeface="Lucida Sans Unicode"/>
              </a:rPr>
              <a:t>of</a:t>
            </a:r>
            <a:r>
              <a:rPr sz="2900" spc="-10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9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Hyderabad</a:t>
            </a:r>
            <a:endParaRPr sz="2900" dirty="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8000" cy="102870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7259287" y="565644"/>
              <a:ext cx="1029335" cy="9721850"/>
            </a:xfrm>
            <a:custGeom>
              <a:avLst/>
              <a:gdLst/>
              <a:ahLst/>
              <a:cxnLst/>
              <a:rect l="l" t="t" r="r" b="b"/>
              <a:pathLst>
                <a:path w="1029334" h="9721850">
                  <a:moveTo>
                    <a:pt x="431165" y="92100"/>
                  </a:moveTo>
                  <a:lnTo>
                    <a:pt x="33820" y="92100"/>
                  </a:lnTo>
                  <a:lnTo>
                    <a:pt x="33820" y="121094"/>
                  </a:lnTo>
                  <a:lnTo>
                    <a:pt x="431165" y="121094"/>
                  </a:lnTo>
                  <a:lnTo>
                    <a:pt x="431165" y="92100"/>
                  </a:lnTo>
                  <a:close/>
                </a:path>
                <a:path w="1029334" h="9721850">
                  <a:moveTo>
                    <a:pt x="431165" y="0"/>
                  </a:moveTo>
                  <a:lnTo>
                    <a:pt x="33820" y="0"/>
                  </a:lnTo>
                  <a:lnTo>
                    <a:pt x="33820" y="28994"/>
                  </a:lnTo>
                  <a:lnTo>
                    <a:pt x="431165" y="28994"/>
                  </a:lnTo>
                  <a:lnTo>
                    <a:pt x="431165" y="0"/>
                  </a:lnTo>
                  <a:close/>
                </a:path>
                <a:path w="1029334" h="9721850">
                  <a:moveTo>
                    <a:pt x="1028712" y="8692667"/>
                  </a:moveTo>
                  <a:lnTo>
                    <a:pt x="0" y="8692667"/>
                  </a:lnTo>
                  <a:lnTo>
                    <a:pt x="0" y="9721367"/>
                  </a:lnTo>
                  <a:lnTo>
                    <a:pt x="1028712" y="9721367"/>
                  </a:lnTo>
                  <a:lnTo>
                    <a:pt x="1028712" y="8692667"/>
                  </a:lnTo>
                  <a:close/>
                </a:path>
              </a:pathLst>
            </a:custGeom>
            <a:solidFill>
              <a:srgbClr val="D09C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894392" y="3438297"/>
            <a:ext cx="12499340" cy="278257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18050" spc="1010" dirty="0">
                <a:solidFill>
                  <a:srgbClr val="FFFFFF"/>
                </a:solidFill>
              </a:rPr>
              <a:t>Thank</a:t>
            </a:r>
            <a:r>
              <a:rPr sz="18050" spc="-1180" dirty="0">
                <a:solidFill>
                  <a:srgbClr val="FFFFFF"/>
                </a:solidFill>
              </a:rPr>
              <a:t> </a:t>
            </a:r>
            <a:r>
              <a:rPr sz="18050" spc="484" dirty="0">
                <a:solidFill>
                  <a:srgbClr val="FFFFFF"/>
                </a:solidFill>
              </a:rPr>
              <a:t>You</a:t>
            </a:r>
            <a:endParaRPr sz="18050"/>
          </a:p>
        </p:txBody>
      </p:sp>
      <p:sp>
        <p:nvSpPr>
          <p:cNvPr id="6" name="object 6"/>
          <p:cNvSpPr txBox="1"/>
          <p:nvPr/>
        </p:nvSpPr>
        <p:spPr>
          <a:xfrm>
            <a:off x="17659275" y="9627172"/>
            <a:ext cx="229235" cy="267970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5"/>
              </a:spcBef>
            </a:pPr>
            <a:r>
              <a:rPr sz="1400" spc="-110" dirty="0">
                <a:solidFill>
                  <a:srgbClr val="FFFFFF"/>
                </a:solidFill>
                <a:latin typeface="Arial Black"/>
                <a:cs typeface="Arial Black"/>
              </a:rPr>
              <a:t>10</a:t>
            </a:r>
            <a:endParaRPr sz="14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/>
          <p:nvPr/>
        </p:nvSpPr>
        <p:spPr>
          <a:xfrm>
            <a:off x="9546681" y="1392777"/>
            <a:ext cx="7950834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700" spc="-180" dirty="0">
                <a:latin typeface="Arial Black"/>
                <a:cs typeface="Arial Black"/>
              </a:rPr>
              <a:t>Introduction</a:t>
            </a:r>
            <a:r>
              <a:rPr sz="3700" spc="-325" dirty="0">
                <a:latin typeface="Arial Black"/>
                <a:cs typeface="Arial Black"/>
              </a:rPr>
              <a:t> </a:t>
            </a:r>
            <a:r>
              <a:rPr sz="3700" spc="-825" dirty="0">
                <a:latin typeface="Arial Black"/>
                <a:cs typeface="Arial Black"/>
              </a:rPr>
              <a:t>&amp;</a:t>
            </a:r>
            <a:r>
              <a:rPr sz="3700" spc="-320" dirty="0">
                <a:latin typeface="Arial Black"/>
                <a:cs typeface="Arial Black"/>
              </a:rPr>
              <a:t> </a:t>
            </a:r>
            <a:r>
              <a:rPr sz="3700" spc="-204" dirty="0">
                <a:latin typeface="Arial Black"/>
                <a:cs typeface="Arial Black"/>
              </a:rPr>
              <a:t>Problem</a:t>
            </a:r>
            <a:r>
              <a:rPr sz="3700" spc="-320" dirty="0">
                <a:latin typeface="Arial Black"/>
                <a:cs typeface="Arial Black"/>
              </a:rPr>
              <a:t> </a:t>
            </a:r>
            <a:r>
              <a:rPr sz="3700" spc="-204" dirty="0">
                <a:latin typeface="Arial Black"/>
                <a:cs typeface="Arial Black"/>
              </a:rPr>
              <a:t>Statement</a:t>
            </a:r>
            <a:endParaRPr sz="3700">
              <a:latin typeface="Arial Black"/>
              <a:cs typeface="Arial Black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006675" y="3231599"/>
            <a:ext cx="104775" cy="104775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006675" y="4088849"/>
            <a:ext cx="104775" cy="104775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006675" y="4946099"/>
            <a:ext cx="104775" cy="104775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006675" y="6231974"/>
            <a:ext cx="104775" cy="104775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006675" y="7089223"/>
            <a:ext cx="104775" cy="104775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006675" y="7946473"/>
            <a:ext cx="104775" cy="104775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9746325" y="2584991"/>
            <a:ext cx="8219440" cy="6048066"/>
          </a:xfrm>
          <a:prstGeom prst="rect">
            <a:avLst/>
          </a:prstGeom>
        </p:spPr>
        <p:txBody>
          <a:bodyPr vert="horz" wrap="square" lIns="0" tIns="749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90"/>
              </a:spcBef>
            </a:pPr>
            <a:r>
              <a:rPr sz="2400" spc="-35" dirty="0">
                <a:latin typeface="Arial Black"/>
                <a:cs typeface="Arial Black"/>
              </a:rPr>
              <a:t>Introduction:</a:t>
            </a:r>
            <a:endParaRPr sz="2400" dirty="0">
              <a:latin typeface="Arial Black"/>
              <a:cs typeface="Arial Black"/>
            </a:endParaRPr>
          </a:p>
          <a:p>
            <a:pPr marL="534670" marR="5080">
              <a:lnSpc>
                <a:spcPct val="117200"/>
              </a:lnSpc>
              <a:tabLst>
                <a:tab pos="2429510" algn="l"/>
                <a:tab pos="2912110" algn="l"/>
                <a:tab pos="4057015" algn="l"/>
                <a:tab pos="5553710" algn="l"/>
                <a:tab pos="6170295" algn="l"/>
                <a:tab pos="7452359" algn="l"/>
              </a:tabLst>
            </a:pPr>
            <a:r>
              <a:rPr sz="2400" spc="-10" dirty="0">
                <a:latin typeface="Lucida Sans Unicode"/>
                <a:cs typeface="Lucida Sans Unicode"/>
              </a:rPr>
              <a:t>Agriculture</a:t>
            </a:r>
            <a:r>
              <a:rPr sz="2400" dirty="0">
                <a:latin typeface="Lucida Sans Unicode"/>
                <a:cs typeface="Lucida Sans Unicode"/>
              </a:rPr>
              <a:t>	</a:t>
            </a:r>
            <a:r>
              <a:rPr sz="2400" spc="-25" dirty="0">
                <a:latin typeface="Lucida Sans Unicode"/>
                <a:cs typeface="Lucida Sans Unicode"/>
              </a:rPr>
              <a:t>is</a:t>
            </a:r>
            <a:r>
              <a:rPr sz="2400" dirty="0">
                <a:latin typeface="Lucida Sans Unicode"/>
                <a:cs typeface="Lucida Sans Unicode"/>
              </a:rPr>
              <a:t>	</a:t>
            </a:r>
            <a:r>
              <a:rPr sz="2400" spc="-10" dirty="0">
                <a:latin typeface="Lucida Sans Unicode"/>
                <a:cs typeface="Lucida Sans Unicode"/>
              </a:rPr>
              <a:t>highly</a:t>
            </a:r>
            <a:r>
              <a:rPr sz="2400" dirty="0">
                <a:latin typeface="Lucida Sans Unicode"/>
                <a:cs typeface="Lucida Sans Unicode"/>
              </a:rPr>
              <a:t>	</a:t>
            </a:r>
            <a:r>
              <a:rPr sz="2400" spc="-10" dirty="0">
                <a:latin typeface="Lucida Sans Unicode"/>
                <a:cs typeface="Lucida Sans Unicode"/>
              </a:rPr>
              <a:t>affected</a:t>
            </a:r>
            <a:r>
              <a:rPr sz="2400" dirty="0">
                <a:latin typeface="Lucida Sans Unicode"/>
                <a:cs typeface="Lucida Sans Unicode"/>
              </a:rPr>
              <a:t>	</a:t>
            </a:r>
            <a:r>
              <a:rPr sz="2400" spc="30" dirty="0">
                <a:latin typeface="Lucida Sans Unicode"/>
                <a:cs typeface="Lucida Sans Unicode"/>
              </a:rPr>
              <a:t>by</a:t>
            </a:r>
            <a:r>
              <a:rPr sz="2400" dirty="0">
                <a:latin typeface="Lucida Sans Unicode"/>
                <a:cs typeface="Lucida Sans Unicode"/>
              </a:rPr>
              <a:t>	</a:t>
            </a:r>
            <a:r>
              <a:rPr sz="2400" spc="-10" dirty="0">
                <a:latin typeface="Lucida Sans Unicode"/>
                <a:cs typeface="Lucida Sans Unicode"/>
              </a:rPr>
              <a:t>market</a:t>
            </a:r>
            <a:r>
              <a:rPr sz="2400" dirty="0">
                <a:latin typeface="Lucida Sans Unicode"/>
                <a:cs typeface="Lucida Sans Unicode"/>
              </a:rPr>
              <a:t>	</a:t>
            </a:r>
            <a:r>
              <a:rPr sz="2400" spc="-10" dirty="0">
                <a:latin typeface="Lucida Sans Unicode"/>
                <a:cs typeface="Lucida Sans Unicode"/>
              </a:rPr>
              <a:t>price volatility,</a:t>
            </a:r>
            <a:r>
              <a:rPr sz="2400" spc="-9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pest</a:t>
            </a:r>
            <a:r>
              <a:rPr sz="2400" spc="-85" dirty="0">
                <a:latin typeface="Lucida Sans Unicode"/>
                <a:cs typeface="Lucida Sans Unicode"/>
              </a:rPr>
              <a:t> </a:t>
            </a:r>
            <a:r>
              <a:rPr sz="2400" spc="-30" dirty="0">
                <a:latin typeface="Lucida Sans Unicode"/>
                <a:cs typeface="Lucida Sans Unicode"/>
              </a:rPr>
              <a:t>outbreaks,</a:t>
            </a:r>
            <a:r>
              <a:rPr sz="2400" spc="-8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and</a:t>
            </a:r>
            <a:r>
              <a:rPr sz="2400" spc="-8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climatic</a:t>
            </a:r>
            <a:r>
              <a:rPr sz="2400" spc="-85" dirty="0">
                <a:latin typeface="Lucida Sans Unicode"/>
                <a:cs typeface="Lucida Sans Unicode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changes.</a:t>
            </a:r>
            <a:endParaRPr sz="2400" dirty="0">
              <a:latin typeface="Lucida Sans Unicode"/>
              <a:cs typeface="Lucida Sans Unicode"/>
            </a:endParaRPr>
          </a:p>
          <a:p>
            <a:pPr marL="534670" marR="5080">
              <a:lnSpc>
                <a:spcPct val="117200"/>
              </a:lnSpc>
              <a:tabLst>
                <a:tab pos="1152525" algn="l"/>
                <a:tab pos="2007870" algn="l"/>
                <a:tab pos="3528695" algn="l"/>
                <a:tab pos="4838700" algn="l"/>
                <a:tab pos="6601459" algn="l"/>
              </a:tabLst>
            </a:pPr>
            <a:r>
              <a:rPr sz="2400" spc="-25" dirty="0">
                <a:latin typeface="Lucida Sans Unicode"/>
                <a:cs typeface="Lucida Sans Unicode"/>
              </a:rPr>
              <a:t>Big</a:t>
            </a:r>
            <a:r>
              <a:rPr sz="2400" dirty="0">
                <a:latin typeface="Lucida Sans Unicode"/>
                <a:cs typeface="Lucida Sans Unicode"/>
              </a:rPr>
              <a:t>	</a:t>
            </a:r>
            <a:r>
              <a:rPr sz="2400" spc="-20" dirty="0">
                <a:latin typeface="Lucida Sans Unicode"/>
                <a:cs typeface="Lucida Sans Unicode"/>
              </a:rPr>
              <a:t>Data</a:t>
            </a:r>
            <a:r>
              <a:rPr sz="2400" dirty="0">
                <a:latin typeface="Lucida Sans Unicode"/>
                <a:cs typeface="Lucida Sans Unicode"/>
              </a:rPr>
              <a:t>	</a:t>
            </a:r>
            <a:r>
              <a:rPr sz="2400" spc="-10" dirty="0">
                <a:latin typeface="Lucida Sans Unicode"/>
                <a:cs typeface="Lucida Sans Unicode"/>
              </a:rPr>
              <a:t>Analytics</a:t>
            </a:r>
            <a:r>
              <a:rPr sz="2400" dirty="0">
                <a:latin typeface="Lucida Sans Unicode"/>
                <a:cs typeface="Lucida Sans Unicode"/>
              </a:rPr>
              <a:t>	</a:t>
            </a:r>
            <a:r>
              <a:rPr sz="2400" spc="-10" dirty="0">
                <a:latin typeface="Lucida Sans Unicode"/>
                <a:cs typeface="Lucida Sans Unicode"/>
              </a:rPr>
              <a:t>enables</a:t>
            </a:r>
            <a:r>
              <a:rPr sz="2400" dirty="0">
                <a:latin typeface="Lucida Sans Unicode"/>
                <a:cs typeface="Lucida Sans Unicode"/>
              </a:rPr>
              <a:t>	</a:t>
            </a:r>
            <a:r>
              <a:rPr sz="2400" spc="-114" dirty="0">
                <a:latin typeface="Lucida Sans Unicode"/>
                <a:cs typeface="Lucida Sans Unicode"/>
              </a:rPr>
              <a:t>large-</a:t>
            </a:r>
            <a:r>
              <a:rPr sz="2400" spc="-10" dirty="0">
                <a:latin typeface="Lucida Sans Unicode"/>
                <a:cs typeface="Lucida Sans Unicode"/>
              </a:rPr>
              <a:t>scale</a:t>
            </a:r>
            <a:r>
              <a:rPr sz="2400" dirty="0">
                <a:latin typeface="Lucida Sans Unicode"/>
                <a:cs typeface="Lucida Sans Unicode"/>
              </a:rPr>
              <a:t>	</a:t>
            </a:r>
            <a:r>
              <a:rPr sz="2400" spc="-10" dirty="0">
                <a:latin typeface="Lucida Sans Unicode"/>
                <a:cs typeface="Lucida Sans Unicode"/>
              </a:rPr>
              <a:t>processing </a:t>
            </a:r>
            <a:r>
              <a:rPr sz="2400" dirty="0">
                <a:latin typeface="Lucida Sans Unicode"/>
                <a:cs typeface="Lucida Sans Unicode"/>
              </a:rPr>
              <a:t>and</a:t>
            </a:r>
            <a:r>
              <a:rPr sz="2400" spc="-100" dirty="0">
                <a:latin typeface="Lucida Sans Unicode"/>
                <a:cs typeface="Lucida Sans Unicode"/>
              </a:rPr>
              <a:t> </a:t>
            </a:r>
            <a:r>
              <a:rPr sz="2400" spc="-105" dirty="0">
                <a:latin typeface="Lucida Sans Unicode"/>
                <a:cs typeface="Lucida Sans Unicode"/>
              </a:rPr>
              <a:t>real-</a:t>
            </a:r>
            <a:r>
              <a:rPr sz="2400" dirty="0">
                <a:latin typeface="Lucida Sans Unicode"/>
                <a:cs typeface="Lucida Sans Unicode"/>
              </a:rPr>
              <a:t>time</a:t>
            </a:r>
            <a:r>
              <a:rPr sz="2400" spc="-9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sentiment</a:t>
            </a:r>
            <a:r>
              <a:rPr sz="2400" spc="-95" dirty="0">
                <a:latin typeface="Lucida Sans Unicode"/>
                <a:cs typeface="Lucida Sans Unicode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tracking.</a:t>
            </a:r>
            <a:endParaRPr lang="en-US" sz="2400" spc="-10" dirty="0">
              <a:latin typeface="Lucida Sans Unicode"/>
              <a:cs typeface="Lucida Sans Unicode"/>
            </a:endParaRPr>
          </a:p>
          <a:p>
            <a:pPr marL="534670" marR="5080">
              <a:lnSpc>
                <a:spcPct val="117200"/>
              </a:lnSpc>
              <a:tabLst>
                <a:tab pos="1152525" algn="l"/>
                <a:tab pos="2007870" algn="l"/>
                <a:tab pos="3528695" algn="l"/>
                <a:tab pos="4838700" algn="l"/>
                <a:tab pos="6601459" algn="l"/>
              </a:tabLst>
            </a:pPr>
            <a:r>
              <a:rPr lang="en-IN" sz="2400" spc="-10" dirty="0">
                <a:latin typeface="Lucida Sans Unicode"/>
                <a:cs typeface="Lucida Sans Unicode"/>
              </a:rPr>
              <a:t>Digital Data from farmers and online platforms helps track their challenges</a:t>
            </a:r>
            <a:endParaRPr sz="2400" dirty="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495"/>
              </a:spcBef>
            </a:pPr>
            <a:r>
              <a:rPr sz="2400" spc="-130" dirty="0">
                <a:latin typeface="Arial Black"/>
                <a:cs typeface="Arial Black"/>
              </a:rPr>
              <a:t>Problem</a:t>
            </a:r>
            <a:r>
              <a:rPr sz="2400" spc="-195" dirty="0">
                <a:latin typeface="Arial Black"/>
                <a:cs typeface="Arial Black"/>
              </a:rPr>
              <a:t> </a:t>
            </a:r>
            <a:r>
              <a:rPr sz="2400" spc="-50" dirty="0">
                <a:latin typeface="Arial Black"/>
                <a:cs typeface="Arial Black"/>
              </a:rPr>
              <a:t>Statement:</a:t>
            </a:r>
            <a:endParaRPr sz="2400" dirty="0">
              <a:latin typeface="Arial Black"/>
              <a:cs typeface="Arial Black"/>
            </a:endParaRPr>
          </a:p>
          <a:p>
            <a:pPr marL="534670" marR="5080">
              <a:lnSpc>
                <a:spcPct val="117200"/>
              </a:lnSpc>
              <a:tabLst>
                <a:tab pos="1377950" algn="l"/>
                <a:tab pos="1860550" algn="l"/>
                <a:tab pos="3374390" algn="l"/>
                <a:tab pos="4761865" algn="l"/>
                <a:tab pos="5370195" algn="l"/>
                <a:tab pos="7172325" algn="l"/>
              </a:tabLst>
            </a:pPr>
            <a:r>
              <a:rPr sz="2400" spc="-20" dirty="0">
                <a:latin typeface="Lucida Sans Unicode"/>
                <a:cs typeface="Lucida Sans Unicode"/>
              </a:rPr>
              <a:t>Lack</a:t>
            </a:r>
            <a:r>
              <a:rPr sz="2400" dirty="0">
                <a:latin typeface="Lucida Sans Unicode"/>
                <a:cs typeface="Lucida Sans Unicode"/>
              </a:rPr>
              <a:t>	</a:t>
            </a:r>
            <a:r>
              <a:rPr sz="2400" spc="-25" dirty="0">
                <a:latin typeface="Lucida Sans Unicode"/>
                <a:cs typeface="Lucida Sans Unicode"/>
              </a:rPr>
              <a:t>of</a:t>
            </a:r>
            <a:r>
              <a:rPr sz="2400" dirty="0">
                <a:latin typeface="Lucida Sans Unicode"/>
                <a:cs typeface="Lucida Sans Unicode"/>
              </a:rPr>
              <a:t>	</a:t>
            </a:r>
            <a:r>
              <a:rPr sz="2400" spc="-105" dirty="0">
                <a:latin typeface="Lucida Sans Unicode"/>
                <a:cs typeface="Lucida Sans Unicode"/>
              </a:rPr>
              <a:t>real-</a:t>
            </a:r>
            <a:r>
              <a:rPr sz="2400" spc="-20" dirty="0">
                <a:latin typeface="Lucida Sans Unicode"/>
                <a:cs typeface="Lucida Sans Unicode"/>
              </a:rPr>
              <a:t>time</a:t>
            </a:r>
            <a:r>
              <a:rPr sz="2400" dirty="0">
                <a:latin typeface="Lucida Sans Unicode"/>
                <a:cs typeface="Lucida Sans Unicode"/>
              </a:rPr>
              <a:t>	</a:t>
            </a:r>
            <a:r>
              <a:rPr sz="2400" spc="-10" dirty="0">
                <a:latin typeface="Lucida Sans Unicode"/>
                <a:cs typeface="Lucida Sans Unicode"/>
              </a:rPr>
              <a:t>systems</a:t>
            </a:r>
            <a:r>
              <a:rPr sz="2400" dirty="0">
                <a:latin typeface="Lucida Sans Unicode"/>
                <a:cs typeface="Lucida Sans Unicode"/>
              </a:rPr>
              <a:t>	</a:t>
            </a:r>
            <a:r>
              <a:rPr sz="2400" spc="-25" dirty="0">
                <a:latin typeface="Lucida Sans Unicode"/>
                <a:cs typeface="Lucida Sans Unicode"/>
              </a:rPr>
              <a:t>for</a:t>
            </a:r>
            <a:r>
              <a:rPr sz="2400" dirty="0">
                <a:latin typeface="Lucida Sans Unicode"/>
                <a:cs typeface="Lucida Sans Unicode"/>
              </a:rPr>
              <a:t>	</a:t>
            </a:r>
            <a:r>
              <a:rPr sz="2400" spc="-10" dirty="0">
                <a:latin typeface="Lucida Sans Unicode"/>
                <a:cs typeface="Lucida Sans Unicode"/>
              </a:rPr>
              <a:t>monitoring</a:t>
            </a:r>
            <a:r>
              <a:rPr sz="2400" dirty="0">
                <a:latin typeface="Lucida Sans Unicode"/>
                <a:cs typeface="Lucida Sans Unicode"/>
              </a:rPr>
              <a:t>	</a:t>
            </a:r>
            <a:r>
              <a:rPr sz="2400" spc="-20" dirty="0">
                <a:latin typeface="Lucida Sans Unicode"/>
                <a:cs typeface="Lucida Sans Unicode"/>
              </a:rPr>
              <a:t>market </a:t>
            </a:r>
            <a:r>
              <a:rPr sz="2400" dirty="0">
                <a:latin typeface="Lucida Sans Unicode"/>
                <a:cs typeface="Lucida Sans Unicode"/>
              </a:rPr>
              <a:t>trends</a:t>
            </a:r>
            <a:r>
              <a:rPr sz="2400" spc="-114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and</a:t>
            </a:r>
            <a:r>
              <a:rPr sz="2400" spc="-11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farmer</a:t>
            </a:r>
            <a:r>
              <a:rPr sz="2400" spc="-110" dirty="0">
                <a:latin typeface="Lucida Sans Unicode"/>
                <a:cs typeface="Lucida Sans Unicode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sentiment.</a:t>
            </a:r>
            <a:endParaRPr sz="2400" dirty="0">
              <a:latin typeface="Lucida Sans Unicode"/>
              <a:cs typeface="Lucida Sans Unicode"/>
            </a:endParaRPr>
          </a:p>
          <a:p>
            <a:pPr marL="534670" marR="5080">
              <a:lnSpc>
                <a:spcPct val="117200"/>
              </a:lnSpc>
              <a:tabLst>
                <a:tab pos="1238250" algn="l"/>
                <a:tab pos="3140075" algn="l"/>
                <a:tab pos="4852670" algn="l"/>
                <a:tab pos="5566410" algn="l"/>
                <a:tab pos="6499225" algn="l"/>
                <a:tab pos="7097395" algn="l"/>
              </a:tabLst>
            </a:pPr>
            <a:r>
              <a:rPr sz="2400" spc="-25" dirty="0">
                <a:latin typeface="Lucida Sans Unicode"/>
                <a:cs typeface="Lucida Sans Unicode"/>
              </a:rPr>
              <a:t>No</a:t>
            </a:r>
            <a:r>
              <a:rPr sz="2400" dirty="0">
                <a:latin typeface="Lucida Sans Unicode"/>
                <a:cs typeface="Lucida Sans Unicode"/>
              </a:rPr>
              <a:t>	</a:t>
            </a:r>
            <a:r>
              <a:rPr sz="2400" spc="-10" dirty="0">
                <a:latin typeface="Lucida Sans Unicode"/>
                <a:cs typeface="Lucida Sans Unicode"/>
              </a:rPr>
              <a:t>automated</a:t>
            </a:r>
            <a:r>
              <a:rPr sz="2400" dirty="0">
                <a:latin typeface="Lucida Sans Unicode"/>
                <a:cs typeface="Lucida Sans Unicode"/>
              </a:rPr>
              <a:t>	</a:t>
            </a:r>
            <a:r>
              <a:rPr sz="2400" spc="-10" dirty="0">
                <a:latin typeface="Lucida Sans Unicode"/>
                <a:cs typeface="Lucida Sans Unicode"/>
              </a:rPr>
              <a:t>detection</a:t>
            </a:r>
            <a:r>
              <a:rPr sz="2400" dirty="0">
                <a:latin typeface="Lucida Sans Unicode"/>
                <a:cs typeface="Lucida Sans Unicode"/>
              </a:rPr>
              <a:t>	</a:t>
            </a:r>
            <a:r>
              <a:rPr sz="2400" spc="-25" dirty="0">
                <a:latin typeface="Lucida Sans Unicode"/>
                <a:cs typeface="Lucida Sans Unicode"/>
              </a:rPr>
              <a:t>for</a:t>
            </a:r>
            <a:r>
              <a:rPr sz="2400" dirty="0">
                <a:latin typeface="Lucida Sans Unicode"/>
                <a:cs typeface="Lucida Sans Unicode"/>
              </a:rPr>
              <a:t>	</a:t>
            </a:r>
            <a:r>
              <a:rPr sz="2400" spc="-20" dirty="0">
                <a:latin typeface="Lucida Sans Unicode"/>
                <a:cs typeface="Lucida Sans Unicode"/>
              </a:rPr>
              <a:t>pest</a:t>
            </a:r>
            <a:r>
              <a:rPr sz="2400" dirty="0">
                <a:latin typeface="Lucida Sans Unicode"/>
                <a:cs typeface="Lucida Sans Unicode"/>
              </a:rPr>
              <a:t>	</a:t>
            </a:r>
            <a:r>
              <a:rPr sz="2400" spc="-25" dirty="0">
                <a:latin typeface="Lucida Sans Unicode"/>
                <a:cs typeface="Lucida Sans Unicode"/>
              </a:rPr>
              <a:t>or</a:t>
            </a:r>
            <a:r>
              <a:rPr sz="2400" dirty="0">
                <a:latin typeface="Lucida Sans Unicode"/>
                <a:cs typeface="Lucida Sans Unicode"/>
              </a:rPr>
              <a:t>	</a:t>
            </a:r>
            <a:r>
              <a:rPr sz="2400" spc="-10" dirty="0">
                <a:latin typeface="Lucida Sans Unicode"/>
                <a:cs typeface="Lucida Sans Unicode"/>
              </a:rPr>
              <a:t>disease outbreaks.</a:t>
            </a:r>
            <a:endParaRPr sz="2400" dirty="0">
              <a:latin typeface="Lucida Sans Unicode"/>
              <a:cs typeface="Lucida Sans Unicode"/>
            </a:endParaRPr>
          </a:p>
          <a:p>
            <a:pPr marL="534670" marR="5080">
              <a:lnSpc>
                <a:spcPct val="117200"/>
              </a:lnSpc>
              <a:tabLst>
                <a:tab pos="1648460" algn="l"/>
                <a:tab pos="2411730" algn="l"/>
                <a:tab pos="4245610" algn="l"/>
                <a:tab pos="5905500" algn="l"/>
                <a:tab pos="6508115" algn="l"/>
              </a:tabLst>
            </a:pPr>
            <a:r>
              <a:rPr sz="2400" spc="-20" dirty="0">
                <a:latin typeface="Lucida Sans Unicode"/>
                <a:cs typeface="Lucida Sans Unicode"/>
              </a:rPr>
              <a:t>Need</a:t>
            </a:r>
            <a:r>
              <a:rPr sz="2400" dirty="0">
                <a:latin typeface="Lucida Sans Unicode"/>
                <a:cs typeface="Lucida Sans Unicode"/>
              </a:rPr>
              <a:t>	</a:t>
            </a:r>
            <a:r>
              <a:rPr sz="2400" spc="-25" dirty="0">
                <a:latin typeface="Lucida Sans Unicode"/>
                <a:cs typeface="Lucida Sans Unicode"/>
              </a:rPr>
              <a:t>for</a:t>
            </a:r>
            <a:r>
              <a:rPr sz="2400" dirty="0">
                <a:latin typeface="Lucida Sans Unicode"/>
                <a:cs typeface="Lucida Sans Unicode"/>
              </a:rPr>
              <a:t>	</a:t>
            </a:r>
            <a:r>
              <a:rPr sz="2400" spc="-10" dirty="0">
                <a:latin typeface="Lucida Sans Unicode"/>
                <a:cs typeface="Lucida Sans Unicode"/>
              </a:rPr>
              <a:t>predictive</a:t>
            </a:r>
            <a:r>
              <a:rPr sz="2400" dirty="0">
                <a:latin typeface="Lucida Sans Unicode"/>
                <a:cs typeface="Lucida Sans Unicode"/>
              </a:rPr>
              <a:t>	</a:t>
            </a:r>
            <a:r>
              <a:rPr sz="2400" spc="-10" dirty="0">
                <a:latin typeface="Lucida Sans Unicode"/>
                <a:cs typeface="Lucida Sans Unicode"/>
              </a:rPr>
              <a:t>analytics</a:t>
            </a:r>
            <a:r>
              <a:rPr sz="2400" dirty="0">
                <a:latin typeface="Lucida Sans Unicode"/>
                <a:cs typeface="Lucida Sans Unicode"/>
              </a:rPr>
              <a:t>	</a:t>
            </a:r>
            <a:r>
              <a:rPr sz="2400" spc="-25" dirty="0">
                <a:latin typeface="Lucida Sans Unicode"/>
                <a:cs typeface="Lucida Sans Unicode"/>
              </a:rPr>
              <a:t>in</a:t>
            </a:r>
            <a:r>
              <a:rPr sz="2400" dirty="0">
                <a:latin typeface="Lucida Sans Unicode"/>
                <a:cs typeface="Lucida Sans Unicode"/>
              </a:rPr>
              <a:t>	</a:t>
            </a:r>
            <a:r>
              <a:rPr sz="2400" spc="-10" dirty="0">
                <a:latin typeface="Lucida Sans Unicode"/>
                <a:cs typeface="Lucida Sans Unicode"/>
              </a:rPr>
              <a:t>agricultural forecasting.</a:t>
            </a:r>
            <a:endParaRPr sz="2400" dirty="0">
              <a:latin typeface="Lucida Sans Unicode"/>
              <a:cs typeface="Lucida Sans Unicode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7659275" y="9627172"/>
            <a:ext cx="229235" cy="267970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5"/>
              </a:spcBef>
            </a:pPr>
            <a:r>
              <a:rPr sz="1400" spc="-110" dirty="0">
                <a:solidFill>
                  <a:srgbClr val="FFFFFF"/>
                </a:solidFill>
                <a:latin typeface="Arial Black"/>
                <a:cs typeface="Arial Black"/>
              </a:rPr>
              <a:t>02</a:t>
            </a:r>
            <a:endParaRPr sz="1400">
              <a:latin typeface="Arial Black"/>
              <a:cs typeface="Arial Black"/>
            </a:endParaRPr>
          </a:p>
        </p:txBody>
      </p:sp>
      <p:pic>
        <p:nvPicPr>
          <p:cNvPr id="1026" name="Picture 2" descr="Agriculture Images – Browse 32,344,002 Stock Photos, Vectors ...">
            <a:extLst>
              <a:ext uri="{FF2B5EF4-FFF2-40B4-BE49-F238E27FC236}">
                <a16:creationId xmlns:a16="http://schemas.microsoft.com/office/drawing/2014/main" id="{292E501A-EE5B-BF39-DCED-9280705491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" y="1028700"/>
            <a:ext cx="9271000" cy="8229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0" y="1028699"/>
            <a:ext cx="8115299" cy="4000499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3172" y="1053462"/>
            <a:ext cx="5932170" cy="1473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5600"/>
              </a:lnSpc>
              <a:spcBef>
                <a:spcPts val="95"/>
              </a:spcBef>
            </a:pPr>
            <a:r>
              <a:rPr sz="4500" spc="125" dirty="0"/>
              <a:t>Project</a:t>
            </a:r>
            <a:r>
              <a:rPr sz="4500" spc="-270" dirty="0"/>
              <a:t> </a:t>
            </a:r>
            <a:r>
              <a:rPr sz="4500" spc="175" dirty="0"/>
              <a:t>Objectives</a:t>
            </a:r>
            <a:r>
              <a:rPr sz="4500" spc="-265" dirty="0"/>
              <a:t> </a:t>
            </a:r>
            <a:r>
              <a:rPr sz="4500" spc="275" dirty="0"/>
              <a:t>&amp; </a:t>
            </a:r>
            <a:r>
              <a:rPr sz="4500" spc="50" dirty="0"/>
              <a:t>Use</a:t>
            </a:r>
            <a:r>
              <a:rPr sz="4500" spc="-295" dirty="0"/>
              <a:t> </a:t>
            </a:r>
            <a:r>
              <a:rPr sz="4500" spc="190" dirty="0"/>
              <a:t>Cases</a:t>
            </a:r>
            <a:r>
              <a:rPr sz="4500" spc="-290" dirty="0"/>
              <a:t> </a:t>
            </a:r>
            <a:r>
              <a:rPr sz="4500" spc="210" dirty="0"/>
              <a:t>Overview</a:t>
            </a:r>
            <a:endParaRPr sz="4500"/>
          </a:p>
        </p:txBody>
      </p:sp>
      <p:sp>
        <p:nvSpPr>
          <p:cNvPr id="14" name="object 14"/>
          <p:cNvSpPr txBox="1"/>
          <p:nvPr/>
        </p:nvSpPr>
        <p:spPr>
          <a:xfrm>
            <a:off x="762000" y="2942042"/>
            <a:ext cx="7582212" cy="5941114"/>
          </a:xfrm>
          <a:prstGeom prst="rect">
            <a:avLst/>
          </a:prstGeom>
        </p:spPr>
        <p:txBody>
          <a:bodyPr vert="horz" wrap="square" lIns="0" tIns="660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20"/>
              </a:spcBef>
            </a:pPr>
            <a:r>
              <a:rPr sz="2400" spc="-70" dirty="0">
                <a:latin typeface="Arial Black"/>
                <a:cs typeface="Arial Black"/>
              </a:rPr>
              <a:t>Objectives:</a:t>
            </a:r>
            <a:endParaRPr sz="2400" dirty="0">
              <a:latin typeface="Arial Black"/>
              <a:cs typeface="Arial Black"/>
            </a:endParaRPr>
          </a:p>
          <a:p>
            <a:pPr marL="873125" marR="368300" indent="-342900">
              <a:lnSpc>
                <a:spcPct val="114599"/>
              </a:lnSpc>
              <a:buFont typeface="Arial" panose="020B0604020202020204" pitchFamily="34" charset="0"/>
              <a:buChar char="•"/>
            </a:pPr>
            <a:r>
              <a:rPr sz="2400" dirty="0">
                <a:latin typeface="Lucida Sans Unicode"/>
                <a:cs typeface="Lucida Sans Unicode"/>
              </a:rPr>
              <a:t>Develop</a:t>
            </a:r>
            <a:r>
              <a:rPr sz="2400" spc="-9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</a:t>
            </a:r>
            <a:r>
              <a:rPr sz="2400" spc="-8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Big</a:t>
            </a:r>
            <a:r>
              <a:rPr sz="2400" spc="-9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Data</a:t>
            </a:r>
            <a:r>
              <a:rPr sz="2400" spc="-85" dirty="0">
                <a:latin typeface="Lucida Sans Unicode"/>
                <a:cs typeface="Lucida Sans Unicode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pipeline</a:t>
            </a:r>
            <a:r>
              <a:rPr sz="2400" spc="-85" dirty="0">
                <a:latin typeface="Lucida Sans Unicode"/>
                <a:cs typeface="Lucida Sans Unicode"/>
              </a:rPr>
              <a:t> </a:t>
            </a:r>
            <a:r>
              <a:rPr sz="2400" spc="-70" dirty="0">
                <a:latin typeface="Lucida Sans Unicode"/>
                <a:cs typeface="Lucida Sans Unicode"/>
              </a:rPr>
              <a:t>using</a:t>
            </a:r>
            <a:r>
              <a:rPr sz="2400" spc="-9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PySpark</a:t>
            </a:r>
            <a:r>
              <a:rPr sz="2400" spc="-85" dirty="0">
                <a:latin typeface="Lucida Sans Unicode"/>
                <a:cs typeface="Lucida Sans Unicode"/>
              </a:rPr>
              <a:t> </a:t>
            </a:r>
            <a:r>
              <a:rPr sz="2400" spc="-25" dirty="0">
                <a:latin typeface="Lucida Sans Unicode"/>
                <a:cs typeface="Lucida Sans Unicode"/>
              </a:rPr>
              <a:t>and </a:t>
            </a:r>
            <a:r>
              <a:rPr sz="2400" spc="-10" dirty="0">
                <a:latin typeface="Lucida Sans Unicode"/>
                <a:cs typeface="Lucida Sans Unicode"/>
              </a:rPr>
              <a:t>Databricks.</a:t>
            </a:r>
            <a:endParaRPr sz="2400" dirty="0">
              <a:latin typeface="Lucida Sans Unicode"/>
              <a:cs typeface="Lucida Sans Unicode"/>
            </a:endParaRPr>
          </a:p>
          <a:p>
            <a:pPr marL="873125" marR="5080" indent="-342900">
              <a:lnSpc>
                <a:spcPct val="114599"/>
              </a:lnSpc>
              <a:buFont typeface="Arial" panose="020B0604020202020204" pitchFamily="34" charset="0"/>
              <a:buChar char="•"/>
            </a:pPr>
            <a:r>
              <a:rPr sz="2400" dirty="0">
                <a:latin typeface="Lucida Sans Unicode"/>
                <a:cs typeface="Lucida Sans Unicode"/>
              </a:rPr>
              <a:t>Perform</a:t>
            </a:r>
            <a:r>
              <a:rPr sz="2400" spc="-12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sentiment</a:t>
            </a:r>
            <a:r>
              <a:rPr sz="2400" spc="-120" dirty="0">
                <a:latin typeface="Lucida Sans Unicode"/>
                <a:cs typeface="Lucida Sans Unicode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analysis</a:t>
            </a:r>
            <a:r>
              <a:rPr sz="2400" spc="-12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on</a:t>
            </a:r>
            <a:r>
              <a:rPr sz="2400" spc="-114" dirty="0">
                <a:latin typeface="Lucida Sans Unicode"/>
                <a:cs typeface="Lucida Sans Unicode"/>
              </a:rPr>
              <a:t> </a:t>
            </a:r>
            <a:r>
              <a:rPr sz="2400" spc="-20" dirty="0">
                <a:latin typeface="Lucida Sans Unicode"/>
                <a:cs typeface="Lucida Sans Unicode"/>
              </a:rPr>
              <a:t>agricultural</a:t>
            </a:r>
            <a:r>
              <a:rPr sz="2400" spc="-120" dirty="0">
                <a:latin typeface="Lucida Sans Unicode"/>
                <a:cs typeface="Lucida Sans Unicode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social </a:t>
            </a:r>
            <a:r>
              <a:rPr sz="2400" spc="-20" dirty="0">
                <a:latin typeface="Lucida Sans Unicode"/>
                <a:cs typeface="Lucida Sans Unicode"/>
              </a:rPr>
              <a:t>media</a:t>
            </a:r>
            <a:r>
              <a:rPr sz="2400" spc="-135" dirty="0">
                <a:latin typeface="Lucida Sans Unicode"/>
                <a:cs typeface="Lucida Sans Unicode"/>
              </a:rPr>
              <a:t> </a:t>
            </a:r>
            <a:r>
              <a:rPr sz="2400" spc="-20" dirty="0">
                <a:latin typeface="Lucida Sans Unicode"/>
                <a:cs typeface="Lucida Sans Unicode"/>
              </a:rPr>
              <a:t>data.</a:t>
            </a:r>
            <a:endParaRPr sz="2400" dirty="0">
              <a:latin typeface="Lucida Sans Unicode"/>
              <a:cs typeface="Lucida Sans Unicode"/>
            </a:endParaRPr>
          </a:p>
          <a:p>
            <a:pPr marL="873125" marR="59690" indent="-342900">
              <a:lnSpc>
                <a:spcPct val="114599"/>
              </a:lnSpc>
              <a:buFont typeface="Arial" panose="020B0604020202020204" pitchFamily="34" charset="0"/>
              <a:buChar char="•"/>
            </a:pPr>
            <a:r>
              <a:rPr sz="2400" dirty="0">
                <a:latin typeface="Lucida Sans Unicode"/>
                <a:cs typeface="Lucida Sans Unicode"/>
              </a:rPr>
              <a:t>Build</a:t>
            </a:r>
            <a:r>
              <a:rPr sz="2400" spc="-120" dirty="0">
                <a:latin typeface="Lucida Sans Unicode"/>
                <a:cs typeface="Lucida Sans Unicode"/>
              </a:rPr>
              <a:t> </a:t>
            </a:r>
            <a:r>
              <a:rPr sz="2400" spc="85" dirty="0">
                <a:latin typeface="Lucida Sans Unicode"/>
                <a:cs typeface="Lucida Sans Unicode"/>
              </a:rPr>
              <a:t>ML</a:t>
            </a:r>
            <a:r>
              <a:rPr sz="2400" spc="-120" dirty="0">
                <a:latin typeface="Lucida Sans Unicode"/>
                <a:cs typeface="Lucida Sans Unicode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models</a:t>
            </a:r>
            <a:r>
              <a:rPr sz="2400" spc="-12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for</a:t>
            </a:r>
            <a:r>
              <a:rPr sz="2400" spc="-12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price</a:t>
            </a:r>
            <a:r>
              <a:rPr sz="2400" spc="-114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prediction</a:t>
            </a:r>
            <a:r>
              <a:rPr sz="2400" spc="-12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and</a:t>
            </a:r>
            <a:r>
              <a:rPr sz="2400" spc="-120" dirty="0">
                <a:latin typeface="Lucida Sans Unicode"/>
                <a:cs typeface="Lucida Sans Unicode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market demand.</a:t>
            </a:r>
            <a:endParaRPr sz="2400" dirty="0">
              <a:latin typeface="Lucida Sans Unicode"/>
              <a:cs typeface="Lucida Sans Unicode"/>
            </a:endParaRPr>
          </a:p>
          <a:p>
            <a:pPr marL="873125" indent="-342900">
              <a:lnSpc>
                <a:spcPct val="100000"/>
              </a:lnSpc>
              <a:spcBef>
                <a:spcPts val="415"/>
              </a:spcBef>
              <a:buFont typeface="Arial" panose="020B0604020202020204" pitchFamily="34" charset="0"/>
              <a:buChar char="•"/>
            </a:pPr>
            <a:r>
              <a:rPr sz="2400" dirty="0">
                <a:latin typeface="Lucida Sans Unicode"/>
                <a:cs typeface="Lucida Sans Unicode"/>
              </a:rPr>
              <a:t>Generate</a:t>
            </a:r>
            <a:r>
              <a:rPr sz="2400" spc="-105" dirty="0">
                <a:latin typeface="Lucida Sans Unicode"/>
                <a:cs typeface="Lucida Sans Unicode"/>
              </a:rPr>
              <a:t> </a:t>
            </a:r>
            <a:r>
              <a:rPr sz="2400" spc="-40" dirty="0">
                <a:latin typeface="Lucida Sans Unicode"/>
                <a:cs typeface="Lucida Sans Unicode"/>
              </a:rPr>
              <a:t>regional</a:t>
            </a:r>
            <a:r>
              <a:rPr sz="2400" spc="-10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pest</a:t>
            </a:r>
            <a:r>
              <a:rPr sz="2400" spc="-10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and</a:t>
            </a:r>
            <a:r>
              <a:rPr sz="2400" spc="-10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sentiment</a:t>
            </a:r>
            <a:r>
              <a:rPr sz="2400" spc="-100" dirty="0">
                <a:latin typeface="Lucida Sans Unicode"/>
                <a:cs typeface="Lucida Sans Unicode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alerts.</a:t>
            </a:r>
            <a:endParaRPr sz="2400" dirty="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420"/>
              </a:spcBef>
            </a:pPr>
            <a:r>
              <a:rPr sz="2400" spc="-120" dirty="0">
                <a:latin typeface="Arial Black"/>
                <a:cs typeface="Arial Black"/>
              </a:rPr>
              <a:t>Identified</a:t>
            </a:r>
            <a:r>
              <a:rPr sz="2400" spc="-190" dirty="0">
                <a:latin typeface="Arial Black"/>
                <a:cs typeface="Arial Black"/>
              </a:rPr>
              <a:t> </a:t>
            </a:r>
            <a:r>
              <a:rPr sz="2400" spc="-240" dirty="0">
                <a:latin typeface="Arial Black"/>
                <a:cs typeface="Arial Black"/>
              </a:rPr>
              <a:t>Use</a:t>
            </a:r>
            <a:r>
              <a:rPr sz="2400" spc="-190" dirty="0">
                <a:latin typeface="Arial Black"/>
                <a:cs typeface="Arial Black"/>
              </a:rPr>
              <a:t> </a:t>
            </a:r>
            <a:r>
              <a:rPr sz="2400" spc="-50" dirty="0">
                <a:latin typeface="Arial Black"/>
                <a:cs typeface="Arial Black"/>
              </a:rPr>
              <a:t>Cases:</a:t>
            </a:r>
            <a:endParaRPr lang="en-IN" sz="2400" spc="-50" dirty="0">
              <a:latin typeface="Arial Black"/>
              <a:cs typeface="Arial Black"/>
            </a:endParaRPr>
          </a:p>
          <a:p>
            <a:pPr marL="873125" marR="915669" indent="-342900">
              <a:lnSpc>
                <a:spcPct val="114599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Lucida Sans Unicode"/>
                <a:cs typeface="Lucida Sans Unicode"/>
              </a:rPr>
              <a:t>Pest and Disease Warning for farmers </a:t>
            </a:r>
          </a:p>
          <a:p>
            <a:pPr marL="873125" marR="1320800" indent="-342900">
              <a:lnSpc>
                <a:spcPct val="114599"/>
              </a:lnSpc>
              <a:buFont typeface="Arial" panose="020B0604020202020204" pitchFamily="34" charset="0"/>
              <a:buChar char="•"/>
            </a:pPr>
            <a:r>
              <a:rPr lang="en-US" sz="2400" spc="-140" dirty="0">
                <a:latin typeface="Lucida Sans Unicode"/>
                <a:cs typeface="Lucida Sans Unicode"/>
              </a:rPr>
              <a:t>Real-</a:t>
            </a:r>
            <a:r>
              <a:rPr lang="en-US" sz="2400" spc="-60" dirty="0">
                <a:latin typeface="Lucida Sans Unicode"/>
                <a:cs typeface="Lucida Sans Unicode"/>
              </a:rPr>
              <a:t>Time</a:t>
            </a:r>
            <a:r>
              <a:rPr lang="en-US" sz="2400" spc="-140" dirty="0">
                <a:latin typeface="Lucida Sans Unicode"/>
                <a:cs typeface="Lucida Sans Unicode"/>
              </a:rPr>
              <a:t>  Crop </a:t>
            </a:r>
            <a:r>
              <a:rPr lang="en-US" sz="2400" spc="50" dirty="0">
                <a:latin typeface="Lucida Sans Unicode"/>
                <a:cs typeface="Lucida Sans Unicode"/>
              </a:rPr>
              <a:t>Price</a:t>
            </a:r>
            <a:r>
              <a:rPr lang="en-US" sz="2400" spc="-140" dirty="0">
                <a:latin typeface="Lucida Sans Unicode"/>
                <a:cs typeface="Lucida Sans Unicode"/>
              </a:rPr>
              <a:t> </a:t>
            </a:r>
            <a:r>
              <a:rPr lang="en-US" sz="2400" spc="-10" dirty="0">
                <a:latin typeface="Lucida Sans Unicode"/>
                <a:cs typeface="Lucida Sans Unicode"/>
              </a:rPr>
              <a:t>Predictions</a:t>
            </a:r>
          </a:p>
          <a:p>
            <a:pPr marL="873125" marR="1320800" indent="-342900">
              <a:lnSpc>
                <a:spcPct val="114599"/>
              </a:lnSpc>
              <a:buFont typeface="Arial" panose="020B0604020202020204" pitchFamily="34" charset="0"/>
              <a:buChar char="•"/>
            </a:pPr>
            <a:r>
              <a:rPr lang="en-US" sz="2400" spc="-10" dirty="0">
                <a:latin typeface="Lucida Sans Unicode"/>
                <a:cs typeface="Lucida Sans Unicode"/>
              </a:rPr>
              <a:t>Checking Farmers’ </a:t>
            </a:r>
            <a:r>
              <a:rPr lang="en-US" sz="2400" dirty="0">
                <a:latin typeface="Lucida Sans Unicode"/>
                <a:cs typeface="Lucida Sans Unicode"/>
              </a:rPr>
              <a:t>Sentiment</a:t>
            </a:r>
          </a:p>
          <a:p>
            <a:pPr marL="873125" indent="-342900">
              <a:lnSpc>
                <a:spcPct val="100000"/>
              </a:lnSpc>
              <a:spcBef>
                <a:spcPts val="420"/>
              </a:spcBef>
              <a:buFont typeface="Arial" panose="020B0604020202020204" pitchFamily="34" charset="0"/>
              <a:buChar char="•"/>
            </a:pPr>
            <a:r>
              <a:rPr lang="en-US" sz="2400" spc="-10" dirty="0">
                <a:latin typeface="Lucida Sans Unicode"/>
                <a:cs typeface="Lucida Sans Unicode"/>
              </a:rPr>
              <a:t>Predicting Market</a:t>
            </a:r>
            <a:r>
              <a:rPr lang="en-US" sz="2400" spc="-150" dirty="0">
                <a:latin typeface="Lucida Sans Unicode"/>
                <a:cs typeface="Lucida Sans Unicode"/>
              </a:rPr>
              <a:t> </a:t>
            </a:r>
            <a:r>
              <a:rPr lang="en-US" sz="2400" dirty="0">
                <a:latin typeface="Lucida Sans Unicode"/>
                <a:cs typeface="Lucida Sans Unicode"/>
              </a:rPr>
              <a:t>Demand</a:t>
            </a:r>
          </a:p>
          <a:p>
            <a:pPr marL="873125" indent="-342900">
              <a:lnSpc>
                <a:spcPct val="100000"/>
              </a:lnSpc>
              <a:spcBef>
                <a:spcPts val="420"/>
              </a:spcBef>
              <a:buFont typeface="Arial" panose="020B0604020202020204" pitchFamily="34" charset="0"/>
              <a:buChar char="•"/>
            </a:pPr>
            <a:r>
              <a:rPr lang="en-US" sz="2400" spc="-35" dirty="0">
                <a:latin typeface="Lucida Sans Unicode"/>
                <a:cs typeface="Lucida Sans Unicode"/>
              </a:rPr>
              <a:t>Local Farming Alerts and Updates</a:t>
            </a:r>
            <a:endParaRPr lang="en-US" sz="2400" dirty="0">
              <a:latin typeface="Lucida Sans Unicode"/>
              <a:cs typeface="Lucida Sans Unicode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7659275" y="9627172"/>
            <a:ext cx="229235" cy="267970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5"/>
              </a:spcBef>
            </a:pPr>
            <a:r>
              <a:rPr sz="1400" spc="-110" dirty="0">
                <a:solidFill>
                  <a:srgbClr val="FFFFFF"/>
                </a:solidFill>
                <a:latin typeface="Arial Black"/>
                <a:cs typeface="Arial Black"/>
              </a:rPr>
              <a:t>03</a:t>
            </a:r>
            <a:endParaRPr sz="1400">
              <a:latin typeface="Arial Black"/>
              <a:cs typeface="Arial Black"/>
            </a:endParaRPr>
          </a:p>
        </p:txBody>
      </p:sp>
      <p:pic>
        <p:nvPicPr>
          <p:cNvPr id="2052" name="Picture 4" descr="Agriculture Pictures | Download Free Images on Unsplash">
            <a:extLst>
              <a:ext uri="{FF2B5EF4-FFF2-40B4-BE49-F238E27FC236}">
                <a16:creationId xmlns:a16="http://schemas.microsoft.com/office/drawing/2014/main" id="{97ADDFB9-F89B-73FF-9C34-FA2844D42B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0" y="5257803"/>
            <a:ext cx="8115298" cy="4152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293114" y="565634"/>
            <a:ext cx="397510" cy="29209"/>
          </a:xfrm>
          <a:custGeom>
            <a:avLst/>
            <a:gdLst/>
            <a:ahLst/>
            <a:cxnLst/>
            <a:rect l="l" t="t" r="r" b="b"/>
            <a:pathLst>
              <a:path w="397509" h="29209">
                <a:moveTo>
                  <a:pt x="397340" y="28996"/>
                </a:moveTo>
                <a:lnTo>
                  <a:pt x="0" y="28996"/>
                </a:lnTo>
                <a:lnTo>
                  <a:pt x="0" y="0"/>
                </a:lnTo>
                <a:lnTo>
                  <a:pt x="397340" y="0"/>
                </a:lnTo>
                <a:lnTo>
                  <a:pt x="397340" y="28996"/>
                </a:lnTo>
                <a:close/>
              </a:path>
            </a:pathLst>
          </a:custGeom>
          <a:solidFill>
            <a:srgbClr val="D09C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293114" y="657737"/>
            <a:ext cx="397510" cy="29209"/>
          </a:xfrm>
          <a:custGeom>
            <a:avLst/>
            <a:gdLst/>
            <a:ahLst/>
            <a:cxnLst/>
            <a:rect l="l" t="t" r="r" b="b"/>
            <a:pathLst>
              <a:path w="397509" h="29209">
                <a:moveTo>
                  <a:pt x="397340" y="28996"/>
                </a:moveTo>
                <a:lnTo>
                  <a:pt x="0" y="28996"/>
                </a:lnTo>
                <a:lnTo>
                  <a:pt x="0" y="0"/>
                </a:lnTo>
                <a:lnTo>
                  <a:pt x="397340" y="0"/>
                </a:lnTo>
                <a:lnTo>
                  <a:pt x="397340" y="28996"/>
                </a:lnTo>
                <a:close/>
              </a:path>
            </a:pathLst>
          </a:custGeom>
          <a:solidFill>
            <a:srgbClr val="D09C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7259300" y="9258300"/>
            <a:ext cx="1028700" cy="1028700"/>
          </a:xfrm>
          <a:custGeom>
            <a:avLst/>
            <a:gdLst/>
            <a:ahLst/>
            <a:cxnLst/>
            <a:rect l="l" t="t" r="r" b="b"/>
            <a:pathLst>
              <a:path w="1028700" h="1028700">
                <a:moveTo>
                  <a:pt x="1028700" y="1028700"/>
                </a:moveTo>
                <a:lnTo>
                  <a:pt x="0" y="1028700"/>
                </a:lnTo>
                <a:lnTo>
                  <a:pt x="0" y="0"/>
                </a:lnTo>
                <a:lnTo>
                  <a:pt x="1028700" y="0"/>
                </a:lnTo>
                <a:lnTo>
                  <a:pt x="1028700" y="1028700"/>
                </a:lnTo>
                <a:close/>
              </a:path>
            </a:pathLst>
          </a:custGeom>
          <a:solidFill>
            <a:srgbClr val="D09C2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03820" y="1859752"/>
            <a:ext cx="15792449" cy="1343024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889244" y="3608692"/>
            <a:ext cx="15235258" cy="54476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10"/>
              </a:lnSpc>
            </a:pPr>
            <a:r>
              <a:rPr sz="2000" b="1" dirty="0">
                <a:latin typeface="Arial"/>
                <a:cs typeface="Arial"/>
              </a:rPr>
              <a:t>Use</a:t>
            </a:r>
            <a:r>
              <a:rPr sz="2000" b="1" spc="-55" dirty="0">
                <a:latin typeface="Arial"/>
                <a:cs typeface="Arial"/>
              </a:rPr>
              <a:t> </a:t>
            </a:r>
            <a:r>
              <a:rPr sz="2000" b="1" spc="-20" dirty="0">
                <a:latin typeface="Arial"/>
                <a:cs typeface="Arial"/>
              </a:rPr>
              <a:t>Case</a:t>
            </a:r>
            <a:endParaRPr sz="2000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0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00"/>
              </a:spcBef>
            </a:pPr>
            <a:endParaRPr sz="2000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r>
              <a:rPr sz="1800" dirty="0">
                <a:latin typeface="Arial"/>
                <a:cs typeface="Arial"/>
              </a:rPr>
              <a:t>1.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Pest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Detection</a:t>
            </a:r>
            <a:endParaRPr sz="1800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8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75"/>
              </a:spcBef>
            </a:pPr>
            <a:endParaRPr sz="1800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r>
              <a:rPr sz="1800" dirty="0">
                <a:latin typeface="Arial"/>
                <a:cs typeface="Arial"/>
              </a:rPr>
              <a:t>2.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Price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Nowcasting</a:t>
            </a:r>
            <a:endParaRPr sz="1800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8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75"/>
              </a:spcBef>
            </a:pPr>
            <a:endParaRPr sz="1800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r>
              <a:rPr sz="1800" dirty="0">
                <a:latin typeface="Arial"/>
                <a:cs typeface="Arial"/>
              </a:rPr>
              <a:t>3.</a:t>
            </a:r>
            <a:r>
              <a:rPr sz="1800" spc="-4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Sentiment</a:t>
            </a:r>
            <a:r>
              <a:rPr sz="1800" spc="-3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Monitoring</a:t>
            </a:r>
            <a:endParaRPr sz="1800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8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75"/>
              </a:spcBef>
            </a:pPr>
            <a:endParaRPr sz="1800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r>
              <a:rPr sz="1800" dirty="0">
                <a:latin typeface="Arial"/>
                <a:cs typeface="Arial"/>
              </a:rPr>
              <a:t>4.</a:t>
            </a:r>
            <a:r>
              <a:rPr sz="1800" spc="-4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Market</a:t>
            </a:r>
            <a:r>
              <a:rPr sz="1800" spc="-3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Demand</a:t>
            </a:r>
            <a:r>
              <a:rPr sz="1800" spc="-3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Prediction</a:t>
            </a:r>
            <a:endParaRPr sz="1800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8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75"/>
              </a:spcBef>
            </a:pPr>
            <a:endParaRPr sz="1800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r>
              <a:rPr sz="1800" dirty="0">
                <a:latin typeface="Arial"/>
                <a:cs typeface="Arial"/>
              </a:rPr>
              <a:t>5.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Regional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Alerts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7659275" y="9627172"/>
            <a:ext cx="229235" cy="267970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5"/>
              </a:spcBef>
            </a:pPr>
            <a:r>
              <a:rPr sz="1400" spc="-110" dirty="0">
                <a:solidFill>
                  <a:srgbClr val="FFFFFF"/>
                </a:solidFill>
                <a:latin typeface="Arial Black"/>
                <a:cs typeface="Arial Black"/>
              </a:rPr>
              <a:t>04</a:t>
            </a:r>
            <a:endParaRPr sz="1400">
              <a:latin typeface="Arial Black"/>
              <a:cs typeface="Arial Black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759256" y="3608692"/>
            <a:ext cx="3670300" cy="52698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10"/>
              </a:lnSpc>
            </a:pPr>
            <a:r>
              <a:rPr sz="2000" b="1" spc="-20" dirty="0">
                <a:latin typeface="Arial"/>
                <a:cs typeface="Arial"/>
              </a:rPr>
              <a:t>Goal</a:t>
            </a:r>
            <a:endParaRPr sz="20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630"/>
              </a:spcBef>
            </a:pPr>
            <a:endParaRPr sz="2000" dirty="0">
              <a:latin typeface="Arial"/>
              <a:cs typeface="Arial"/>
            </a:endParaRPr>
          </a:p>
          <a:p>
            <a:pPr>
              <a:lnSpc>
                <a:spcPct val="118100"/>
              </a:lnSpc>
              <a:spcBef>
                <a:spcPts val="5"/>
              </a:spcBef>
            </a:pPr>
            <a:r>
              <a:rPr sz="1800" dirty="0">
                <a:latin typeface="Arial"/>
                <a:cs typeface="Arial"/>
              </a:rPr>
              <a:t>Identify</a:t>
            </a:r>
            <a:r>
              <a:rPr sz="1800" spc="-5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pest/disease</a:t>
            </a:r>
            <a:r>
              <a:rPr sz="1800" spc="-5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outbreaks</a:t>
            </a:r>
            <a:r>
              <a:rPr sz="1800" spc="-50" dirty="0">
                <a:latin typeface="Arial"/>
                <a:cs typeface="Arial"/>
              </a:rPr>
              <a:t> </a:t>
            </a:r>
            <a:r>
              <a:rPr sz="1800" spc="-20" dirty="0">
                <a:latin typeface="Arial"/>
                <a:cs typeface="Arial"/>
              </a:rPr>
              <a:t>from </a:t>
            </a:r>
            <a:r>
              <a:rPr sz="1800" spc="-10" dirty="0">
                <a:latin typeface="Arial"/>
                <a:cs typeface="Arial"/>
              </a:rPr>
              <a:t>posts.</a:t>
            </a:r>
            <a:endParaRPr sz="1800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8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95"/>
              </a:spcBef>
            </a:pPr>
            <a:endParaRPr sz="18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r>
              <a:rPr sz="1800" dirty="0">
                <a:latin typeface="Arial"/>
                <a:cs typeface="Arial"/>
              </a:rPr>
              <a:t>Predict</a:t>
            </a:r>
            <a:r>
              <a:rPr sz="1800" spc="-40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near-</a:t>
            </a:r>
            <a:r>
              <a:rPr sz="1800" dirty="0">
                <a:latin typeface="Arial"/>
                <a:cs typeface="Arial"/>
              </a:rPr>
              <a:t>term</a:t>
            </a:r>
            <a:r>
              <a:rPr sz="1800" spc="-3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price</a:t>
            </a:r>
            <a:r>
              <a:rPr sz="1800" spc="-3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trends.</a:t>
            </a:r>
            <a:endParaRPr sz="1800" dirty="0">
              <a:latin typeface="Arial"/>
              <a:cs typeface="Arial"/>
            </a:endParaRPr>
          </a:p>
          <a:p>
            <a:pPr marR="373380">
              <a:lnSpc>
                <a:spcPct val="364600"/>
              </a:lnSpc>
            </a:pPr>
            <a:r>
              <a:rPr sz="1800" dirty="0">
                <a:latin typeface="Arial"/>
                <a:cs typeface="Arial"/>
              </a:rPr>
              <a:t>Track</a:t>
            </a:r>
            <a:r>
              <a:rPr sz="1800" spc="-5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regional</a:t>
            </a:r>
            <a:r>
              <a:rPr sz="1800" spc="-5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farmer</a:t>
            </a:r>
            <a:r>
              <a:rPr sz="1800" spc="-50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sentiment. </a:t>
            </a:r>
            <a:r>
              <a:rPr sz="1800" dirty="0">
                <a:latin typeface="Arial"/>
                <a:cs typeface="Arial"/>
              </a:rPr>
              <a:t>Cluster</a:t>
            </a:r>
            <a:r>
              <a:rPr sz="1800" spc="-4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regions</a:t>
            </a:r>
            <a:r>
              <a:rPr sz="1800" spc="-4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by</a:t>
            </a:r>
            <a:r>
              <a:rPr sz="1800" spc="-3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demand.</a:t>
            </a:r>
            <a:endParaRPr sz="1800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8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70"/>
              </a:spcBef>
            </a:pPr>
            <a:endParaRPr sz="18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r>
              <a:rPr sz="1800" dirty="0">
                <a:latin typeface="Arial"/>
                <a:cs typeface="Arial"/>
              </a:rPr>
              <a:t>Generate</a:t>
            </a:r>
            <a:r>
              <a:rPr sz="1800" spc="-5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actionable</a:t>
            </a:r>
            <a:r>
              <a:rPr sz="1800" spc="-50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insights.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629271" y="3608692"/>
            <a:ext cx="3326765" cy="52698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10"/>
              </a:lnSpc>
            </a:pPr>
            <a:r>
              <a:rPr sz="2000" b="1" dirty="0">
                <a:latin typeface="Arial"/>
                <a:cs typeface="Arial"/>
              </a:rPr>
              <a:t>Big</a:t>
            </a:r>
            <a:r>
              <a:rPr sz="2000" b="1" spc="-8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Data</a:t>
            </a:r>
            <a:r>
              <a:rPr sz="2000" b="1" spc="-7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Technique</a:t>
            </a:r>
            <a:r>
              <a:rPr sz="2000" b="1" spc="-75" dirty="0">
                <a:latin typeface="Arial"/>
                <a:cs typeface="Arial"/>
              </a:rPr>
              <a:t> </a:t>
            </a:r>
            <a:r>
              <a:rPr sz="2000" b="1" spc="-20" dirty="0">
                <a:latin typeface="Arial"/>
                <a:cs typeface="Arial"/>
              </a:rPr>
              <a:t>Used</a:t>
            </a:r>
            <a:endParaRPr sz="2000">
              <a:latin typeface="Arial"/>
              <a:cs typeface="Arial"/>
            </a:endParaRPr>
          </a:p>
          <a:p>
            <a:pPr>
              <a:lnSpc>
                <a:spcPts val="7870"/>
              </a:lnSpc>
              <a:spcBef>
                <a:spcPts val="1105"/>
              </a:spcBef>
            </a:pPr>
            <a:r>
              <a:rPr sz="1800" dirty="0">
                <a:latin typeface="Arial"/>
                <a:cs typeface="Arial"/>
              </a:rPr>
              <a:t>PySpark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NLP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+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Rolling</a:t>
            </a:r>
            <a:r>
              <a:rPr sz="1800" spc="-20" dirty="0">
                <a:latin typeface="Arial"/>
                <a:cs typeface="Arial"/>
              </a:rPr>
              <a:t> Z-Score </a:t>
            </a:r>
            <a:r>
              <a:rPr sz="1800" spc="-10" dirty="0">
                <a:latin typeface="Arial"/>
                <a:cs typeface="Arial"/>
              </a:rPr>
              <a:t>RandomForestRegressor</a:t>
            </a:r>
            <a:r>
              <a:rPr sz="1800" spc="2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(MLlib) </a:t>
            </a:r>
            <a:r>
              <a:rPr sz="1800" dirty="0">
                <a:latin typeface="Arial"/>
                <a:cs typeface="Arial"/>
              </a:rPr>
              <a:t>NLP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+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Polarity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Analysis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70"/>
              </a:spcBef>
            </a:pP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r>
              <a:rPr sz="1800" spc="-10" dirty="0">
                <a:latin typeface="Arial"/>
                <a:cs typeface="Arial"/>
              </a:rPr>
              <a:t>K-</a:t>
            </a:r>
            <a:r>
              <a:rPr sz="1800" dirty="0">
                <a:latin typeface="Arial"/>
                <a:cs typeface="Arial"/>
              </a:rPr>
              <a:t>Means</a:t>
            </a:r>
            <a:r>
              <a:rPr sz="1800" spc="-40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Clustering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75"/>
              </a:spcBef>
            </a:pP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r>
              <a:rPr sz="1800" spc="-10" dirty="0">
                <a:latin typeface="Arial"/>
                <a:cs typeface="Arial"/>
              </a:rPr>
              <a:t>Rule-</a:t>
            </a:r>
            <a:r>
              <a:rPr sz="1800" dirty="0">
                <a:latin typeface="Arial"/>
                <a:cs typeface="Arial"/>
              </a:rPr>
              <a:t>based</a:t>
            </a:r>
            <a:r>
              <a:rPr sz="1800" spc="-3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PySpark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Filters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3499287" y="3608692"/>
            <a:ext cx="3625215" cy="5431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10"/>
              </a:lnSpc>
            </a:pPr>
            <a:r>
              <a:rPr sz="2000" b="1" dirty="0">
                <a:latin typeface="Arial"/>
                <a:cs typeface="Arial"/>
              </a:rPr>
              <a:t>Key</a:t>
            </a:r>
            <a:r>
              <a:rPr sz="2000" b="1" spc="-55" dirty="0">
                <a:latin typeface="Arial"/>
                <a:cs typeface="Arial"/>
              </a:rPr>
              <a:t> </a:t>
            </a:r>
            <a:r>
              <a:rPr sz="2000" b="1" spc="-10" dirty="0">
                <a:latin typeface="Arial"/>
                <a:cs typeface="Arial"/>
              </a:rPr>
              <a:t>Insight</a:t>
            </a:r>
            <a:endParaRPr sz="2000">
              <a:latin typeface="Arial"/>
              <a:cs typeface="Arial"/>
            </a:endParaRPr>
          </a:p>
          <a:p>
            <a:pPr>
              <a:lnSpc>
                <a:spcPts val="7870"/>
              </a:lnSpc>
              <a:spcBef>
                <a:spcPts val="1105"/>
              </a:spcBef>
            </a:pPr>
            <a:r>
              <a:rPr sz="1800" dirty="0">
                <a:latin typeface="Arial"/>
                <a:cs typeface="Arial"/>
              </a:rPr>
              <a:t>Detected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pest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spikes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by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region. </a:t>
            </a:r>
            <a:r>
              <a:rPr sz="1800" dirty="0">
                <a:latin typeface="Arial"/>
                <a:cs typeface="Arial"/>
              </a:rPr>
              <a:t>Positive</a:t>
            </a:r>
            <a:r>
              <a:rPr sz="1800" spc="-4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sentiment</a:t>
            </a:r>
            <a:r>
              <a:rPr sz="1800" spc="-4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=</a:t>
            </a:r>
            <a:r>
              <a:rPr sz="1800" spc="-3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Price</a:t>
            </a:r>
            <a:r>
              <a:rPr sz="1800" spc="-40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increase. </a:t>
            </a:r>
            <a:r>
              <a:rPr sz="1800" dirty="0">
                <a:latin typeface="Arial"/>
                <a:cs typeface="Arial"/>
              </a:rPr>
              <a:t>Regional</a:t>
            </a:r>
            <a:r>
              <a:rPr sz="1800" spc="-6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optimism</a:t>
            </a:r>
            <a:r>
              <a:rPr sz="1800" spc="-5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index</a:t>
            </a:r>
            <a:r>
              <a:rPr sz="1800" spc="-5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visualized. </a:t>
            </a:r>
            <a:r>
              <a:rPr sz="1800" dirty="0">
                <a:latin typeface="Arial"/>
                <a:cs typeface="Arial"/>
              </a:rPr>
              <a:t>4</a:t>
            </a:r>
            <a:r>
              <a:rPr sz="1800" spc="-3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demand</a:t>
            </a:r>
            <a:r>
              <a:rPr sz="1800" spc="-3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segments</a:t>
            </a:r>
            <a:r>
              <a:rPr sz="1800" spc="-3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identified.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775"/>
              </a:spcBef>
            </a:pPr>
            <a:endParaRPr sz="1800">
              <a:latin typeface="Arial"/>
              <a:cs typeface="Arial"/>
            </a:endParaRPr>
          </a:p>
          <a:p>
            <a:pPr marR="1014094">
              <a:lnSpc>
                <a:spcPct val="118100"/>
              </a:lnSpc>
              <a:spcBef>
                <a:spcPts val="5"/>
              </a:spcBef>
            </a:pPr>
            <a:r>
              <a:rPr sz="1800" dirty="0">
                <a:latin typeface="Arial"/>
                <a:cs typeface="Arial"/>
              </a:rPr>
              <a:t>Automated</a:t>
            </a:r>
            <a:r>
              <a:rPr sz="1800" spc="-6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regional</a:t>
            </a:r>
            <a:r>
              <a:rPr sz="1800" spc="-5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alerts generated.</a:t>
            </a:r>
            <a:endParaRPr sz="1800">
              <a:latin typeface="Arial"/>
              <a:cs typeface="Arial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6591" rIns="0" bIns="0" rtlCol="0">
            <a:spAutoFit/>
          </a:bodyPr>
          <a:lstStyle/>
          <a:p>
            <a:pPr marL="3458845">
              <a:lnSpc>
                <a:spcPct val="100000"/>
              </a:lnSpc>
              <a:spcBef>
                <a:spcPts val="100"/>
              </a:spcBef>
            </a:pPr>
            <a:r>
              <a:rPr sz="4400" dirty="0"/>
              <a:t>Big</a:t>
            </a:r>
            <a:r>
              <a:rPr sz="4400" spc="-250" dirty="0"/>
              <a:t> </a:t>
            </a:r>
            <a:r>
              <a:rPr sz="4400" spc="330" dirty="0"/>
              <a:t>Data</a:t>
            </a:r>
            <a:r>
              <a:rPr sz="4400" spc="-250" dirty="0"/>
              <a:t> </a:t>
            </a:r>
            <a:r>
              <a:rPr sz="4400" dirty="0"/>
              <a:t>Use</a:t>
            </a:r>
            <a:r>
              <a:rPr sz="4400" spc="-250" dirty="0"/>
              <a:t> </a:t>
            </a:r>
            <a:r>
              <a:rPr sz="4400" spc="175" dirty="0"/>
              <a:t>Cases</a:t>
            </a:r>
            <a:r>
              <a:rPr sz="4400" spc="-250" dirty="0"/>
              <a:t> </a:t>
            </a:r>
            <a:r>
              <a:rPr sz="4400" spc="315" dirty="0"/>
              <a:t>&amp;</a:t>
            </a:r>
            <a:r>
              <a:rPr sz="4400" spc="-254" dirty="0"/>
              <a:t> </a:t>
            </a:r>
            <a:r>
              <a:rPr sz="4400" spc="225" dirty="0"/>
              <a:t>Methods</a:t>
            </a:r>
            <a:r>
              <a:rPr sz="4400" spc="-250" dirty="0"/>
              <a:t> </a:t>
            </a:r>
            <a:r>
              <a:rPr sz="4400" spc="170" dirty="0"/>
              <a:t>Applied</a:t>
            </a:r>
            <a:endParaRPr sz="44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7659275" y="9639409"/>
            <a:ext cx="22923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10" dirty="0">
                <a:solidFill>
                  <a:srgbClr val="FFFFFF"/>
                </a:solidFill>
                <a:latin typeface="Arial Black"/>
                <a:cs typeface="Arial Black"/>
              </a:rPr>
              <a:t>05</a:t>
            </a:r>
            <a:endParaRPr sz="1400">
              <a:latin typeface="Arial Black"/>
              <a:cs typeface="Arial Black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356850" marR="5080">
              <a:lnSpc>
                <a:spcPct val="106500"/>
              </a:lnSpc>
              <a:spcBef>
                <a:spcPts val="100"/>
              </a:spcBef>
            </a:pPr>
            <a:r>
              <a:rPr sz="4400" dirty="0"/>
              <a:t>Big</a:t>
            </a:r>
            <a:r>
              <a:rPr sz="4400" spc="-254" dirty="0"/>
              <a:t> </a:t>
            </a:r>
            <a:r>
              <a:rPr sz="4400" spc="330" dirty="0"/>
              <a:t>Data</a:t>
            </a:r>
            <a:r>
              <a:rPr sz="4400" spc="-250" dirty="0"/>
              <a:t> </a:t>
            </a:r>
            <a:r>
              <a:rPr sz="4400" spc="185" dirty="0"/>
              <a:t>Analytics </a:t>
            </a:r>
            <a:r>
              <a:rPr sz="4400" spc="220" dirty="0"/>
              <a:t>Approach</a:t>
            </a:r>
            <a:endParaRPr sz="4400"/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197970" y="4589870"/>
            <a:ext cx="104775" cy="104775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197970" y="5389970"/>
            <a:ext cx="104775" cy="104775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197970" y="6590120"/>
            <a:ext cx="104775" cy="104775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197970" y="7790270"/>
            <a:ext cx="104775" cy="104775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197970" y="8990420"/>
            <a:ext cx="104775" cy="104775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10966195" y="2797252"/>
            <a:ext cx="5574665" cy="7226300"/>
          </a:xfrm>
          <a:prstGeom prst="rect">
            <a:avLst/>
          </a:prstGeom>
        </p:spPr>
        <p:txBody>
          <a:bodyPr vert="horz" wrap="square" lIns="0" tIns="622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90"/>
              </a:spcBef>
            </a:pPr>
            <a:r>
              <a:rPr sz="2300" spc="-215" dirty="0">
                <a:latin typeface="Arial Black"/>
                <a:cs typeface="Arial Black"/>
              </a:rPr>
              <a:t>Tools</a:t>
            </a:r>
            <a:r>
              <a:rPr sz="2300" spc="-200" dirty="0">
                <a:latin typeface="Arial Black"/>
                <a:cs typeface="Arial Black"/>
              </a:rPr>
              <a:t> </a:t>
            </a:r>
            <a:r>
              <a:rPr sz="2300" spc="-535" dirty="0">
                <a:latin typeface="Arial Black"/>
                <a:cs typeface="Arial Black"/>
              </a:rPr>
              <a:t>&amp;</a:t>
            </a:r>
            <a:r>
              <a:rPr sz="2300" spc="-200" dirty="0">
                <a:latin typeface="Arial Black"/>
                <a:cs typeface="Arial Black"/>
              </a:rPr>
              <a:t> </a:t>
            </a:r>
            <a:r>
              <a:rPr sz="2300" spc="-110" dirty="0">
                <a:latin typeface="Arial Black"/>
                <a:cs typeface="Arial Black"/>
              </a:rPr>
              <a:t>Technologies:</a:t>
            </a:r>
            <a:endParaRPr sz="2300">
              <a:latin typeface="Arial Black"/>
              <a:cs typeface="Arial Black"/>
            </a:endParaRPr>
          </a:p>
          <a:p>
            <a:pPr marL="12700" marR="633095">
              <a:lnSpc>
                <a:spcPct val="114100"/>
              </a:lnSpc>
            </a:pPr>
            <a:r>
              <a:rPr sz="2300" spc="-20" dirty="0">
                <a:latin typeface="Lucida Sans Unicode"/>
                <a:cs typeface="Lucida Sans Unicode"/>
              </a:rPr>
              <a:t>Databricks</a:t>
            </a:r>
            <a:r>
              <a:rPr sz="2300" spc="-85" dirty="0">
                <a:latin typeface="Lucida Sans Unicode"/>
                <a:cs typeface="Lucida Sans Unicode"/>
              </a:rPr>
              <a:t> </a:t>
            </a:r>
            <a:r>
              <a:rPr sz="2300" spc="-204" dirty="0">
                <a:latin typeface="Lucida Sans Unicode"/>
                <a:cs typeface="Lucida Sans Unicode"/>
              </a:rPr>
              <a:t>|</a:t>
            </a:r>
            <a:r>
              <a:rPr sz="2300" spc="-80" dirty="0">
                <a:latin typeface="Lucida Sans Unicode"/>
                <a:cs typeface="Lucida Sans Unicode"/>
              </a:rPr>
              <a:t> </a:t>
            </a:r>
            <a:r>
              <a:rPr sz="2300" dirty="0">
                <a:latin typeface="Lucida Sans Unicode"/>
                <a:cs typeface="Lucida Sans Unicode"/>
              </a:rPr>
              <a:t>PySpark</a:t>
            </a:r>
            <a:r>
              <a:rPr sz="2300" spc="-80" dirty="0">
                <a:latin typeface="Lucida Sans Unicode"/>
                <a:cs typeface="Lucida Sans Unicode"/>
              </a:rPr>
              <a:t> </a:t>
            </a:r>
            <a:r>
              <a:rPr sz="2300" spc="-204" dirty="0">
                <a:latin typeface="Lucida Sans Unicode"/>
                <a:cs typeface="Lucida Sans Unicode"/>
              </a:rPr>
              <a:t>|</a:t>
            </a:r>
            <a:r>
              <a:rPr sz="2300" spc="-80" dirty="0">
                <a:latin typeface="Lucida Sans Unicode"/>
                <a:cs typeface="Lucida Sans Unicode"/>
              </a:rPr>
              <a:t> </a:t>
            </a:r>
            <a:r>
              <a:rPr sz="2300" spc="-10" dirty="0">
                <a:latin typeface="Lucida Sans Unicode"/>
                <a:cs typeface="Lucida Sans Unicode"/>
              </a:rPr>
              <a:t>Spark</a:t>
            </a:r>
            <a:r>
              <a:rPr sz="2300" spc="-80" dirty="0">
                <a:latin typeface="Lucida Sans Unicode"/>
                <a:cs typeface="Lucida Sans Unicode"/>
              </a:rPr>
              <a:t> </a:t>
            </a:r>
            <a:r>
              <a:rPr sz="2300" dirty="0">
                <a:latin typeface="Lucida Sans Unicode"/>
                <a:cs typeface="Lucida Sans Unicode"/>
              </a:rPr>
              <a:t>MLlib</a:t>
            </a:r>
            <a:r>
              <a:rPr sz="2300" spc="-80" dirty="0">
                <a:latin typeface="Lucida Sans Unicode"/>
                <a:cs typeface="Lucida Sans Unicode"/>
              </a:rPr>
              <a:t> </a:t>
            </a:r>
            <a:r>
              <a:rPr sz="2300" spc="-50" dirty="0">
                <a:latin typeface="Lucida Sans Unicode"/>
                <a:cs typeface="Lucida Sans Unicode"/>
              </a:rPr>
              <a:t>| </a:t>
            </a:r>
            <a:r>
              <a:rPr sz="2300" dirty="0">
                <a:latin typeface="Lucida Sans Unicode"/>
                <a:cs typeface="Lucida Sans Unicode"/>
              </a:rPr>
              <a:t>Power</a:t>
            </a:r>
            <a:r>
              <a:rPr sz="2300" spc="-105" dirty="0">
                <a:latin typeface="Lucida Sans Unicode"/>
                <a:cs typeface="Lucida Sans Unicode"/>
              </a:rPr>
              <a:t> </a:t>
            </a:r>
            <a:r>
              <a:rPr sz="2300" spc="135" dirty="0">
                <a:latin typeface="Lucida Sans Unicode"/>
                <a:cs typeface="Lucida Sans Unicode"/>
              </a:rPr>
              <a:t>BI</a:t>
            </a:r>
            <a:r>
              <a:rPr sz="2300" spc="-100" dirty="0">
                <a:latin typeface="Lucida Sans Unicode"/>
                <a:cs typeface="Lucida Sans Unicode"/>
              </a:rPr>
              <a:t> </a:t>
            </a:r>
            <a:r>
              <a:rPr sz="2300" spc="-204" dirty="0">
                <a:latin typeface="Lucida Sans Unicode"/>
                <a:cs typeface="Lucida Sans Unicode"/>
              </a:rPr>
              <a:t>|</a:t>
            </a:r>
            <a:r>
              <a:rPr sz="2300" spc="-100" dirty="0">
                <a:latin typeface="Lucida Sans Unicode"/>
                <a:cs typeface="Lucida Sans Unicode"/>
              </a:rPr>
              <a:t> </a:t>
            </a:r>
            <a:r>
              <a:rPr sz="2300" spc="-10" dirty="0">
                <a:latin typeface="Lucida Sans Unicode"/>
                <a:cs typeface="Lucida Sans Unicode"/>
              </a:rPr>
              <a:t>Matplotlib</a:t>
            </a:r>
            <a:endParaRPr sz="23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390"/>
              </a:spcBef>
            </a:pPr>
            <a:r>
              <a:rPr sz="2300" spc="-135" dirty="0">
                <a:latin typeface="Arial Black"/>
                <a:cs typeface="Arial Black"/>
              </a:rPr>
              <a:t>Pipeline</a:t>
            </a:r>
            <a:r>
              <a:rPr sz="2300" spc="-155" dirty="0">
                <a:latin typeface="Arial Black"/>
                <a:cs typeface="Arial Black"/>
              </a:rPr>
              <a:t> </a:t>
            </a:r>
            <a:r>
              <a:rPr sz="2300" spc="-45" dirty="0">
                <a:latin typeface="Arial Black"/>
                <a:cs typeface="Arial Black"/>
              </a:rPr>
              <a:t>Workflow:</a:t>
            </a:r>
            <a:endParaRPr sz="2300">
              <a:latin typeface="Arial Black"/>
              <a:cs typeface="Arial Black"/>
            </a:endParaRPr>
          </a:p>
          <a:p>
            <a:pPr marL="508634" marR="5080">
              <a:lnSpc>
                <a:spcPct val="114100"/>
              </a:lnSpc>
            </a:pPr>
            <a:r>
              <a:rPr sz="2300" spc="-35" dirty="0">
                <a:latin typeface="Lucida Sans Unicode"/>
                <a:cs typeface="Lucida Sans Unicode"/>
              </a:rPr>
              <a:t>Ingestion:</a:t>
            </a:r>
            <a:r>
              <a:rPr sz="2300" spc="-120" dirty="0">
                <a:latin typeface="Lucida Sans Unicode"/>
                <a:cs typeface="Lucida Sans Unicode"/>
              </a:rPr>
              <a:t> </a:t>
            </a:r>
            <a:r>
              <a:rPr sz="2300" dirty="0">
                <a:latin typeface="Lucida Sans Unicode"/>
                <a:cs typeface="Lucida Sans Unicode"/>
              </a:rPr>
              <a:t>Load</a:t>
            </a:r>
            <a:r>
              <a:rPr sz="2300" spc="-114" dirty="0">
                <a:latin typeface="Lucida Sans Unicode"/>
                <a:cs typeface="Lucida Sans Unicode"/>
              </a:rPr>
              <a:t> </a:t>
            </a:r>
            <a:r>
              <a:rPr sz="2300" dirty="0">
                <a:latin typeface="Lucida Sans Unicode"/>
                <a:cs typeface="Lucida Sans Unicode"/>
              </a:rPr>
              <a:t>data</a:t>
            </a:r>
            <a:r>
              <a:rPr sz="2300" spc="-114" dirty="0">
                <a:latin typeface="Lucida Sans Unicode"/>
                <a:cs typeface="Lucida Sans Unicode"/>
              </a:rPr>
              <a:t> </a:t>
            </a:r>
            <a:r>
              <a:rPr sz="2300" dirty="0">
                <a:latin typeface="Lucida Sans Unicode"/>
                <a:cs typeface="Lucida Sans Unicode"/>
              </a:rPr>
              <a:t>into</a:t>
            </a:r>
            <a:r>
              <a:rPr sz="2300" spc="-114" dirty="0">
                <a:latin typeface="Lucida Sans Unicode"/>
                <a:cs typeface="Lucida Sans Unicode"/>
              </a:rPr>
              <a:t> </a:t>
            </a:r>
            <a:r>
              <a:rPr sz="2300" spc="-10" dirty="0">
                <a:latin typeface="Lucida Sans Unicode"/>
                <a:cs typeface="Lucida Sans Unicode"/>
              </a:rPr>
              <a:t>Databricks </a:t>
            </a:r>
            <a:r>
              <a:rPr sz="2300" spc="-20" dirty="0">
                <a:latin typeface="Lucida Sans Unicode"/>
                <a:cs typeface="Lucida Sans Unicode"/>
              </a:rPr>
              <a:t>workspace</a:t>
            </a:r>
            <a:r>
              <a:rPr sz="2300" spc="-100" dirty="0">
                <a:latin typeface="Lucida Sans Unicode"/>
                <a:cs typeface="Lucida Sans Unicode"/>
              </a:rPr>
              <a:t> </a:t>
            </a:r>
            <a:r>
              <a:rPr sz="2300" spc="-10" dirty="0">
                <a:latin typeface="Lucida Sans Unicode"/>
                <a:cs typeface="Lucida Sans Unicode"/>
              </a:rPr>
              <a:t>(CSV).</a:t>
            </a:r>
            <a:endParaRPr sz="2300">
              <a:latin typeface="Lucida Sans Unicode"/>
              <a:cs typeface="Lucida Sans Unicode"/>
            </a:endParaRPr>
          </a:p>
          <a:p>
            <a:pPr marL="508634" marR="802640">
              <a:lnSpc>
                <a:spcPct val="114100"/>
              </a:lnSpc>
            </a:pPr>
            <a:r>
              <a:rPr sz="2300" spc="-35" dirty="0">
                <a:latin typeface="Lucida Sans Unicode"/>
                <a:cs typeface="Lucida Sans Unicode"/>
              </a:rPr>
              <a:t>Transformation:</a:t>
            </a:r>
            <a:r>
              <a:rPr sz="2300" spc="-114" dirty="0">
                <a:latin typeface="Lucida Sans Unicode"/>
                <a:cs typeface="Lucida Sans Unicode"/>
              </a:rPr>
              <a:t> </a:t>
            </a:r>
            <a:r>
              <a:rPr sz="2300" dirty="0">
                <a:latin typeface="Lucida Sans Unicode"/>
                <a:cs typeface="Lucida Sans Unicode"/>
              </a:rPr>
              <a:t>Clean</a:t>
            </a:r>
            <a:r>
              <a:rPr sz="2300" spc="-114" dirty="0">
                <a:latin typeface="Lucida Sans Unicode"/>
                <a:cs typeface="Lucida Sans Unicode"/>
              </a:rPr>
              <a:t> </a:t>
            </a:r>
            <a:r>
              <a:rPr sz="2300" spc="-10" dirty="0">
                <a:latin typeface="Lucida Sans Unicode"/>
                <a:cs typeface="Lucida Sans Unicode"/>
              </a:rPr>
              <a:t>text, </a:t>
            </a:r>
            <a:r>
              <a:rPr sz="2300" spc="-45" dirty="0">
                <a:latin typeface="Lucida Sans Unicode"/>
                <a:cs typeface="Lucida Sans Unicode"/>
              </a:rPr>
              <a:t>normalize</a:t>
            </a:r>
            <a:r>
              <a:rPr sz="2300" spc="-95" dirty="0">
                <a:latin typeface="Lucida Sans Unicode"/>
                <a:cs typeface="Lucida Sans Unicode"/>
              </a:rPr>
              <a:t> </a:t>
            </a:r>
            <a:r>
              <a:rPr sz="2300" spc="-25" dirty="0">
                <a:latin typeface="Lucida Sans Unicode"/>
                <a:cs typeface="Lucida Sans Unicode"/>
              </a:rPr>
              <a:t>timestamps,</a:t>
            </a:r>
            <a:r>
              <a:rPr sz="2300" spc="-95" dirty="0">
                <a:latin typeface="Lucida Sans Unicode"/>
                <a:cs typeface="Lucida Sans Unicode"/>
              </a:rPr>
              <a:t> </a:t>
            </a:r>
            <a:r>
              <a:rPr sz="2300" spc="-10" dirty="0">
                <a:latin typeface="Lucida Sans Unicode"/>
                <a:cs typeface="Lucida Sans Unicode"/>
              </a:rPr>
              <a:t>extract sentiment.</a:t>
            </a:r>
            <a:endParaRPr sz="2300">
              <a:latin typeface="Lucida Sans Unicode"/>
              <a:cs typeface="Lucida Sans Unicode"/>
            </a:endParaRPr>
          </a:p>
          <a:p>
            <a:pPr marL="508634" marR="416559">
              <a:lnSpc>
                <a:spcPct val="114100"/>
              </a:lnSpc>
            </a:pPr>
            <a:r>
              <a:rPr sz="2300" dirty="0">
                <a:latin typeface="Lucida Sans Unicode"/>
                <a:cs typeface="Lucida Sans Unicode"/>
              </a:rPr>
              <a:t>Feature</a:t>
            </a:r>
            <a:r>
              <a:rPr sz="2300" spc="-110" dirty="0">
                <a:latin typeface="Lucida Sans Unicode"/>
                <a:cs typeface="Lucida Sans Unicode"/>
              </a:rPr>
              <a:t> </a:t>
            </a:r>
            <a:r>
              <a:rPr sz="2300" spc="-40" dirty="0">
                <a:latin typeface="Lucida Sans Unicode"/>
                <a:cs typeface="Lucida Sans Unicode"/>
              </a:rPr>
              <a:t>Engineering:</a:t>
            </a:r>
            <a:r>
              <a:rPr sz="2300" spc="-110" dirty="0">
                <a:latin typeface="Lucida Sans Unicode"/>
                <a:cs typeface="Lucida Sans Unicode"/>
              </a:rPr>
              <a:t> </a:t>
            </a:r>
            <a:r>
              <a:rPr sz="2300" spc="-10" dirty="0">
                <a:latin typeface="Lucida Sans Unicode"/>
                <a:cs typeface="Lucida Sans Unicode"/>
              </a:rPr>
              <a:t>Derive </a:t>
            </a:r>
            <a:r>
              <a:rPr sz="2300" spc="-40" dirty="0">
                <a:latin typeface="Lucida Sans Unicode"/>
                <a:cs typeface="Lucida Sans Unicode"/>
              </a:rPr>
              <a:t>pest_flag,</a:t>
            </a:r>
            <a:r>
              <a:rPr sz="2300" spc="-90" dirty="0">
                <a:latin typeface="Lucida Sans Unicode"/>
                <a:cs typeface="Lucida Sans Unicode"/>
              </a:rPr>
              <a:t> </a:t>
            </a:r>
            <a:r>
              <a:rPr sz="2300" spc="-25" dirty="0">
                <a:latin typeface="Lucida Sans Unicode"/>
                <a:cs typeface="Lucida Sans Unicode"/>
              </a:rPr>
              <a:t>avg_sentiment,</a:t>
            </a:r>
            <a:r>
              <a:rPr sz="2300" spc="-80" dirty="0">
                <a:latin typeface="Lucida Sans Unicode"/>
                <a:cs typeface="Lucida Sans Unicode"/>
              </a:rPr>
              <a:t> </a:t>
            </a:r>
            <a:r>
              <a:rPr sz="2300" spc="-360" dirty="0">
                <a:latin typeface="Lucida Sans Unicode"/>
                <a:cs typeface="Lucida Sans Unicode"/>
              </a:rPr>
              <a:t>z-</a:t>
            </a:r>
            <a:r>
              <a:rPr sz="2300" spc="-10" dirty="0">
                <a:latin typeface="Lucida Sans Unicode"/>
                <a:cs typeface="Lucida Sans Unicode"/>
              </a:rPr>
              <a:t>score anomalies.</a:t>
            </a:r>
            <a:endParaRPr sz="2300">
              <a:latin typeface="Lucida Sans Unicode"/>
              <a:cs typeface="Lucida Sans Unicode"/>
            </a:endParaRPr>
          </a:p>
          <a:p>
            <a:pPr marL="508634" marR="217170">
              <a:lnSpc>
                <a:spcPct val="114100"/>
              </a:lnSpc>
              <a:spcBef>
                <a:spcPts val="5"/>
              </a:spcBef>
            </a:pPr>
            <a:r>
              <a:rPr sz="2300" dirty="0">
                <a:latin typeface="Lucida Sans Unicode"/>
                <a:cs typeface="Lucida Sans Unicode"/>
              </a:rPr>
              <a:t>Model</a:t>
            </a:r>
            <a:r>
              <a:rPr sz="2300" spc="-105" dirty="0">
                <a:latin typeface="Lucida Sans Unicode"/>
                <a:cs typeface="Lucida Sans Unicode"/>
              </a:rPr>
              <a:t> </a:t>
            </a:r>
            <a:r>
              <a:rPr sz="2300" spc="-80" dirty="0">
                <a:latin typeface="Lucida Sans Unicode"/>
                <a:cs typeface="Lucida Sans Unicode"/>
              </a:rPr>
              <a:t>Training:</a:t>
            </a:r>
            <a:r>
              <a:rPr sz="2300" spc="-100" dirty="0">
                <a:latin typeface="Lucida Sans Unicode"/>
                <a:cs typeface="Lucida Sans Unicode"/>
              </a:rPr>
              <a:t> </a:t>
            </a:r>
            <a:r>
              <a:rPr sz="2300" dirty="0">
                <a:latin typeface="Lucida Sans Unicode"/>
                <a:cs typeface="Lucida Sans Unicode"/>
              </a:rPr>
              <a:t>Random</a:t>
            </a:r>
            <a:r>
              <a:rPr sz="2300" spc="-100" dirty="0">
                <a:latin typeface="Lucida Sans Unicode"/>
                <a:cs typeface="Lucida Sans Unicode"/>
              </a:rPr>
              <a:t> </a:t>
            </a:r>
            <a:r>
              <a:rPr sz="2300" dirty="0">
                <a:latin typeface="Lucida Sans Unicode"/>
                <a:cs typeface="Lucida Sans Unicode"/>
              </a:rPr>
              <a:t>Forest</a:t>
            </a:r>
            <a:r>
              <a:rPr sz="2300" spc="-100" dirty="0">
                <a:latin typeface="Lucida Sans Unicode"/>
                <a:cs typeface="Lucida Sans Unicode"/>
              </a:rPr>
              <a:t> </a:t>
            </a:r>
            <a:r>
              <a:rPr sz="2300" spc="-25" dirty="0">
                <a:latin typeface="Lucida Sans Unicode"/>
                <a:cs typeface="Lucida Sans Unicode"/>
              </a:rPr>
              <a:t>for </a:t>
            </a:r>
            <a:r>
              <a:rPr sz="2300" dirty="0">
                <a:latin typeface="Lucida Sans Unicode"/>
                <a:cs typeface="Lucida Sans Unicode"/>
              </a:rPr>
              <a:t>price</a:t>
            </a:r>
            <a:r>
              <a:rPr sz="2300" spc="-95" dirty="0">
                <a:latin typeface="Lucida Sans Unicode"/>
                <a:cs typeface="Lucida Sans Unicode"/>
              </a:rPr>
              <a:t> </a:t>
            </a:r>
            <a:r>
              <a:rPr sz="2300" spc="-25" dirty="0">
                <a:latin typeface="Lucida Sans Unicode"/>
                <a:cs typeface="Lucida Sans Unicode"/>
              </a:rPr>
              <a:t>forecasting,</a:t>
            </a:r>
            <a:r>
              <a:rPr sz="2300" spc="-90" dirty="0">
                <a:latin typeface="Lucida Sans Unicode"/>
                <a:cs typeface="Lucida Sans Unicode"/>
              </a:rPr>
              <a:t> </a:t>
            </a:r>
            <a:r>
              <a:rPr sz="2300" spc="-370" dirty="0">
                <a:latin typeface="Lucida Sans Unicode"/>
                <a:cs typeface="Lucida Sans Unicode"/>
              </a:rPr>
              <a:t>K-</a:t>
            </a:r>
            <a:r>
              <a:rPr sz="2300" dirty="0">
                <a:latin typeface="Lucida Sans Unicode"/>
                <a:cs typeface="Lucida Sans Unicode"/>
              </a:rPr>
              <a:t>Means</a:t>
            </a:r>
            <a:r>
              <a:rPr sz="2300" spc="-90" dirty="0">
                <a:latin typeface="Lucida Sans Unicode"/>
                <a:cs typeface="Lucida Sans Unicode"/>
              </a:rPr>
              <a:t> </a:t>
            </a:r>
            <a:r>
              <a:rPr sz="2300" spc="-25" dirty="0">
                <a:latin typeface="Lucida Sans Unicode"/>
                <a:cs typeface="Lucida Sans Unicode"/>
              </a:rPr>
              <a:t>for </a:t>
            </a:r>
            <a:r>
              <a:rPr sz="2300" spc="-10" dirty="0">
                <a:latin typeface="Lucida Sans Unicode"/>
                <a:cs typeface="Lucida Sans Unicode"/>
              </a:rPr>
              <a:t>demand.</a:t>
            </a:r>
            <a:endParaRPr sz="2300">
              <a:latin typeface="Lucida Sans Unicode"/>
              <a:cs typeface="Lucida Sans Unicode"/>
            </a:endParaRPr>
          </a:p>
          <a:p>
            <a:pPr marL="508634" marR="989965">
              <a:lnSpc>
                <a:spcPct val="114100"/>
              </a:lnSpc>
            </a:pPr>
            <a:r>
              <a:rPr sz="2300" dirty="0">
                <a:latin typeface="Lucida Sans Unicode"/>
                <a:cs typeface="Lucida Sans Unicode"/>
              </a:rPr>
              <a:t>Alert</a:t>
            </a:r>
            <a:r>
              <a:rPr sz="2300" spc="-100" dirty="0">
                <a:latin typeface="Lucida Sans Unicode"/>
                <a:cs typeface="Lucida Sans Unicode"/>
              </a:rPr>
              <a:t> </a:t>
            </a:r>
            <a:r>
              <a:rPr sz="2300" spc="-10" dirty="0">
                <a:latin typeface="Lucida Sans Unicode"/>
                <a:cs typeface="Lucida Sans Unicode"/>
              </a:rPr>
              <a:t>Generation:</a:t>
            </a:r>
            <a:r>
              <a:rPr sz="2300" spc="-100" dirty="0">
                <a:latin typeface="Lucida Sans Unicode"/>
                <a:cs typeface="Lucida Sans Unicode"/>
              </a:rPr>
              <a:t> </a:t>
            </a:r>
            <a:r>
              <a:rPr sz="2300" spc="-95" dirty="0">
                <a:latin typeface="Lucida Sans Unicode"/>
                <a:cs typeface="Lucida Sans Unicode"/>
              </a:rPr>
              <a:t>Rule-</a:t>
            </a:r>
            <a:r>
              <a:rPr sz="2300" spc="-10" dirty="0">
                <a:latin typeface="Lucida Sans Unicode"/>
                <a:cs typeface="Lucida Sans Unicode"/>
              </a:rPr>
              <a:t>based </a:t>
            </a:r>
            <a:r>
              <a:rPr sz="2300" dirty="0">
                <a:latin typeface="Lucida Sans Unicode"/>
                <a:cs typeface="Lucida Sans Unicode"/>
              </a:rPr>
              <a:t>PySpark</a:t>
            </a:r>
            <a:r>
              <a:rPr sz="2300" spc="-70" dirty="0">
                <a:latin typeface="Lucida Sans Unicode"/>
                <a:cs typeface="Lucida Sans Unicode"/>
              </a:rPr>
              <a:t> </a:t>
            </a:r>
            <a:r>
              <a:rPr sz="2300" spc="-35" dirty="0">
                <a:latin typeface="Lucida Sans Unicode"/>
                <a:cs typeface="Lucida Sans Unicode"/>
              </a:rPr>
              <a:t>logic</a:t>
            </a:r>
            <a:r>
              <a:rPr sz="2300" spc="-65" dirty="0">
                <a:latin typeface="Lucida Sans Unicode"/>
                <a:cs typeface="Lucida Sans Unicode"/>
              </a:rPr>
              <a:t> </a:t>
            </a:r>
            <a:r>
              <a:rPr sz="2300" dirty="0">
                <a:latin typeface="Lucida Sans Unicode"/>
                <a:cs typeface="Lucida Sans Unicode"/>
              </a:rPr>
              <a:t>for</a:t>
            </a:r>
            <a:r>
              <a:rPr sz="2300" spc="-70" dirty="0">
                <a:latin typeface="Lucida Sans Unicode"/>
                <a:cs typeface="Lucida Sans Unicode"/>
              </a:rPr>
              <a:t> </a:t>
            </a:r>
            <a:r>
              <a:rPr sz="2300" dirty="0">
                <a:latin typeface="Lucida Sans Unicode"/>
                <a:cs typeface="Lucida Sans Unicode"/>
              </a:rPr>
              <a:t>pest</a:t>
            </a:r>
            <a:r>
              <a:rPr sz="2300" spc="-65" dirty="0">
                <a:latin typeface="Lucida Sans Unicode"/>
                <a:cs typeface="Lucida Sans Unicode"/>
              </a:rPr>
              <a:t> </a:t>
            </a:r>
            <a:r>
              <a:rPr sz="2300" spc="-25" dirty="0">
                <a:latin typeface="Lucida Sans Unicode"/>
                <a:cs typeface="Lucida Sans Unicode"/>
              </a:rPr>
              <a:t>and </a:t>
            </a:r>
            <a:r>
              <a:rPr sz="2300" dirty="0">
                <a:latin typeface="Lucida Sans Unicode"/>
                <a:cs typeface="Lucida Sans Unicode"/>
              </a:rPr>
              <a:t>sentiment</a:t>
            </a:r>
            <a:r>
              <a:rPr sz="2300" spc="-140" dirty="0">
                <a:latin typeface="Lucida Sans Unicode"/>
                <a:cs typeface="Lucida Sans Unicode"/>
              </a:rPr>
              <a:t> </a:t>
            </a:r>
            <a:r>
              <a:rPr sz="2300" spc="-10" dirty="0">
                <a:latin typeface="Lucida Sans Unicode"/>
                <a:cs typeface="Lucida Sans Unicode"/>
              </a:rPr>
              <a:t>triggers.</a:t>
            </a:r>
            <a:endParaRPr sz="2300">
              <a:latin typeface="Lucida Sans Unicode"/>
              <a:cs typeface="Lucida Sans Unicode"/>
            </a:endParaRPr>
          </a:p>
        </p:txBody>
      </p:sp>
      <p:pic>
        <p:nvPicPr>
          <p:cNvPr id="3074" name="Picture 2" descr="184,700+ India Agriculture Stock Photos, Pictures &amp; Royalty-Free Images -  iStock | India agriculture protests">
            <a:extLst>
              <a:ext uri="{FF2B5EF4-FFF2-40B4-BE49-F238E27FC236}">
                <a16:creationId xmlns:a16="http://schemas.microsoft.com/office/drawing/2014/main" id="{5D6DED20-23F0-CDDB-17B5-93889BC58E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098" y="849088"/>
            <a:ext cx="10210800" cy="3589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D agricultural work wallpapers | Peakpx">
            <a:extLst>
              <a:ext uri="{FF2B5EF4-FFF2-40B4-BE49-F238E27FC236}">
                <a16:creationId xmlns:a16="http://schemas.microsoft.com/office/drawing/2014/main" id="{2F9C3D14-7D40-DAE3-0DA2-8AC5109E6B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096" y="4589870"/>
            <a:ext cx="10210801" cy="5201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72341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350" dirty="0"/>
              <a:t>Dataset</a:t>
            </a:r>
            <a:r>
              <a:rPr spc="-350" dirty="0"/>
              <a:t> </a:t>
            </a:r>
            <a:r>
              <a:rPr spc="260" dirty="0"/>
              <a:t>Overview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7659275" y="9627172"/>
            <a:ext cx="229235" cy="267970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5"/>
              </a:spcBef>
            </a:pPr>
            <a:r>
              <a:rPr sz="1400" spc="-110" dirty="0">
                <a:solidFill>
                  <a:srgbClr val="FFFFFF"/>
                </a:solidFill>
                <a:latin typeface="Arial Black"/>
                <a:cs typeface="Arial Black"/>
              </a:rPr>
              <a:t>06</a:t>
            </a:r>
            <a:endParaRPr sz="1400">
              <a:latin typeface="Arial Black"/>
              <a:cs typeface="Arial Black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698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50"/>
              </a:spcBef>
            </a:pPr>
            <a:r>
              <a:rPr spc="-180" dirty="0">
                <a:latin typeface="Arial Black"/>
                <a:cs typeface="Arial Black"/>
              </a:rPr>
              <a:t>Dataset:</a:t>
            </a:r>
            <a:r>
              <a:rPr spc="-170" dirty="0">
                <a:latin typeface="Arial Black"/>
                <a:cs typeface="Arial Black"/>
              </a:rPr>
              <a:t> </a:t>
            </a:r>
            <a:r>
              <a:rPr spc="-10" dirty="0"/>
              <a:t>agri_big_data_3000.csv</a:t>
            </a:r>
          </a:p>
          <a:p>
            <a:pPr marL="12700">
              <a:lnSpc>
                <a:spcPct val="100000"/>
              </a:lnSpc>
              <a:spcBef>
                <a:spcPts val="450"/>
              </a:spcBef>
            </a:pPr>
            <a:r>
              <a:rPr spc="-200" dirty="0">
                <a:latin typeface="Arial Black"/>
                <a:cs typeface="Arial Black"/>
              </a:rPr>
              <a:t>Records:</a:t>
            </a:r>
            <a:r>
              <a:rPr spc="-165" dirty="0">
                <a:latin typeface="Arial Black"/>
                <a:cs typeface="Arial Black"/>
              </a:rPr>
              <a:t> </a:t>
            </a:r>
            <a:r>
              <a:rPr dirty="0"/>
              <a:t>3,000</a:t>
            </a:r>
            <a:r>
              <a:rPr spc="-120" dirty="0"/>
              <a:t> </a:t>
            </a:r>
            <a:r>
              <a:rPr spc="-20" dirty="0"/>
              <a:t>rows</a:t>
            </a:r>
          </a:p>
          <a:p>
            <a:pPr marL="12700">
              <a:lnSpc>
                <a:spcPct val="100000"/>
              </a:lnSpc>
              <a:spcBef>
                <a:spcPts val="450"/>
              </a:spcBef>
            </a:pPr>
            <a:r>
              <a:rPr spc="-50" dirty="0">
                <a:latin typeface="Arial Black"/>
                <a:cs typeface="Arial Black"/>
              </a:rPr>
              <a:t>Attributes:</a:t>
            </a:r>
          </a:p>
          <a:p>
            <a:pPr marL="12700">
              <a:lnSpc>
                <a:spcPct val="100000"/>
              </a:lnSpc>
              <a:spcBef>
                <a:spcPts val="325"/>
              </a:spcBef>
            </a:pPr>
            <a:r>
              <a:rPr sz="2400" spc="-55" dirty="0"/>
              <a:t>Region,</a:t>
            </a:r>
            <a:r>
              <a:rPr sz="2400" spc="-140" dirty="0"/>
              <a:t> </a:t>
            </a:r>
            <a:r>
              <a:rPr sz="2400" spc="-45" dirty="0"/>
              <a:t>Crop,</a:t>
            </a:r>
            <a:r>
              <a:rPr sz="2400" spc="-140" dirty="0"/>
              <a:t> </a:t>
            </a:r>
            <a:r>
              <a:rPr sz="2400" spc="-10" dirty="0"/>
              <a:t>Emotion,</a:t>
            </a:r>
            <a:r>
              <a:rPr sz="2400" spc="-140" dirty="0"/>
              <a:t> </a:t>
            </a:r>
            <a:r>
              <a:rPr sz="2400" spc="-75" dirty="0"/>
              <a:t>Post_Text,</a:t>
            </a:r>
            <a:r>
              <a:rPr sz="2400" spc="-140" dirty="0"/>
              <a:t> </a:t>
            </a:r>
            <a:r>
              <a:rPr sz="2400" spc="-20" dirty="0"/>
              <a:t>Date</a:t>
            </a:r>
            <a:endParaRPr sz="2400"/>
          </a:p>
          <a:p>
            <a:pPr marL="12700">
              <a:lnSpc>
                <a:spcPct val="100000"/>
              </a:lnSpc>
              <a:spcBef>
                <a:spcPts val="420"/>
              </a:spcBef>
            </a:pPr>
            <a:r>
              <a:rPr sz="2400" dirty="0"/>
              <a:t>Sentiment_Score,</a:t>
            </a:r>
            <a:r>
              <a:rPr sz="2400" spc="-55" dirty="0"/>
              <a:t> </a:t>
            </a:r>
            <a:r>
              <a:rPr sz="2400" dirty="0"/>
              <a:t>Price,</a:t>
            </a:r>
            <a:r>
              <a:rPr sz="2400" spc="-55" dirty="0"/>
              <a:t> </a:t>
            </a:r>
            <a:r>
              <a:rPr sz="2400" spc="-45" dirty="0"/>
              <a:t>Demand_Index,</a:t>
            </a:r>
            <a:r>
              <a:rPr sz="2400" spc="-55" dirty="0"/>
              <a:t> </a:t>
            </a:r>
            <a:r>
              <a:rPr sz="2400" spc="-40" dirty="0"/>
              <a:t>Temperature,</a:t>
            </a:r>
            <a:r>
              <a:rPr sz="2400" spc="-55" dirty="0"/>
              <a:t> </a:t>
            </a:r>
            <a:r>
              <a:rPr sz="2400" spc="-10" dirty="0"/>
              <a:t>Rainfall</a:t>
            </a:r>
            <a:endParaRPr sz="2400"/>
          </a:p>
          <a:p>
            <a:pPr marL="12700" marR="5080">
              <a:lnSpc>
                <a:spcPct val="114999"/>
              </a:lnSpc>
              <a:spcBef>
                <a:spcPts val="95"/>
              </a:spcBef>
            </a:pPr>
            <a:r>
              <a:rPr spc="-175" dirty="0">
                <a:latin typeface="Arial Black"/>
                <a:cs typeface="Arial Black"/>
              </a:rPr>
              <a:t>Dataset</a:t>
            </a:r>
            <a:r>
              <a:rPr spc="-190" dirty="0">
                <a:latin typeface="Arial Black"/>
                <a:cs typeface="Arial Black"/>
              </a:rPr>
              <a:t> </a:t>
            </a:r>
            <a:r>
              <a:rPr spc="-160" dirty="0">
                <a:latin typeface="Arial Black"/>
                <a:cs typeface="Arial Black"/>
              </a:rPr>
              <a:t>Purpose</a:t>
            </a:r>
            <a:r>
              <a:rPr spc="-160" dirty="0"/>
              <a:t>:</a:t>
            </a:r>
            <a:r>
              <a:rPr spc="-125" dirty="0"/>
              <a:t> </a:t>
            </a:r>
            <a:r>
              <a:rPr spc="-160" dirty="0"/>
              <a:t>To</a:t>
            </a:r>
            <a:r>
              <a:rPr spc="-120" dirty="0"/>
              <a:t> </a:t>
            </a:r>
            <a:r>
              <a:rPr spc="-10" dirty="0"/>
              <a:t>simulate</a:t>
            </a:r>
            <a:r>
              <a:rPr spc="-125" dirty="0"/>
              <a:t> </a:t>
            </a:r>
            <a:r>
              <a:rPr dirty="0"/>
              <a:t>social</a:t>
            </a:r>
            <a:r>
              <a:rPr spc="-120" dirty="0"/>
              <a:t> </a:t>
            </a:r>
            <a:r>
              <a:rPr spc="-100" dirty="0"/>
              <a:t>media-</a:t>
            </a:r>
            <a:r>
              <a:rPr dirty="0"/>
              <a:t>driven</a:t>
            </a:r>
            <a:r>
              <a:rPr spc="-125" dirty="0"/>
              <a:t> </a:t>
            </a:r>
            <a:r>
              <a:rPr spc="-20" dirty="0"/>
              <a:t>agricultural</a:t>
            </a:r>
            <a:r>
              <a:rPr spc="-120" dirty="0"/>
              <a:t> </a:t>
            </a:r>
            <a:r>
              <a:rPr dirty="0"/>
              <a:t>data</a:t>
            </a:r>
            <a:r>
              <a:rPr spc="-125" dirty="0"/>
              <a:t> </a:t>
            </a:r>
            <a:r>
              <a:rPr spc="-25" dirty="0"/>
              <a:t>for </a:t>
            </a:r>
            <a:r>
              <a:rPr dirty="0"/>
              <a:t>analysis</a:t>
            </a:r>
            <a:r>
              <a:rPr spc="-170" dirty="0"/>
              <a:t> </a:t>
            </a:r>
            <a:r>
              <a:rPr dirty="0"/>
              <a:t>and</a:t>
            </a:r>
            <a:r>
              <a:rPr spc="-165" dirty="0"/>
              <a:t> </a:t>
            </a:r>
            <a:r>
              <a:rPr spc="-10" dirty="0"/>
              <a:t>forecasting.</a:t>
            </a:r>
          </a:p>
          <a:p>
            <a:pPr marL="12700">
              <a:lnSpc>
                <a:spcPct val="100000"/>
              </a:lnSpc>
              <a:spcBef>
                <a:spcPts val="450"/>
              </a:spcBef>
            </a:pPr>
            <a:r>
              <a:rPr spc="-170" dirty="0">
                <a:latin typeface="Arial Black"/>
                <a:cs typeface="Arial Black"/>
              </a:rPr>
              <a:t>Insight</a:t>
            </a:r>
            <a:r>
              <a:rPr spc="-195" dirty="0">
                <a:latin typeface="Arial Black"/>
                <a:cs typeface="Arial Black"/>
              </a:rPr>
              <a:t> </a:t>
            </a:r>
            <a:r>
              <a:rPr spc="-75" dirty="0">
                <a:latin typeface="Arial Black"/>
                <a:cs typeface="Arial Black"/>
              </a:rPr>
              <a:t>Example:</a:t>
            </a:r>
          </a:p>
          <a:p>
            <a:pPr marL="12700">
              <a:lnSpc>
                <a:spcPct val="100000"/>
              </a:lnSpc>
              <a:spcBef>
                <a:spcPts val="325"/>
              </a:spcBef>
            </a:pPr>
            <a:r>
              <a:rPr sz="2400" dirty="0"/>
              <a:t>Positive</a:t>
            </a:r>
            <a:r>
              <a:rPr sz="2400" spc="-85" dirty="0"/>
              <a:t> </a:t>
            </a:r>
            <a:r>
              <a:rPr sz="2400" dirty="0"/>
              <a:t>sentiment</a:t>
            </a:r>
            <a:r>
              <a:rPr sz="2400" spc="-85" dirty="0"/>
              <a:t> </a:t>
            </a:r>
            <a:r>
              <a:rPr sz="2400" dirty="0"/>
              <a:t>posts</a:t>
            </a:r>
            <a:r>
              <a:rPr sz="2400" spc="-90" dirty="0"/>
              <a:t> </a:t>
            </a:r>
            <a:r>
              <a:rPr sz="2400" dirty="0"/>
              <a:t>corresponded</a:t>
            </a:r>
            <a:r>
              <a:rPr sz="2400" spc="-85" dirty="0"/>
              <a:t> </a:t>
            </a:r>
            <a:r>
              <a:rPr sz="2400" dirty="0"/>
              <a:t>with</a:t>
            </a:r>
            <a:r>
              <a:rPr sz="2400" spc="-85" dirty="0"/>
              <a:t> </a:t>
            </a:r>
            <a:r>
              <a:rPr sz="2400" spc="-40" dirty="0"/>
              <a:t>higher</a:t>
            </a:r>
            <a:r>
              <a:rPr sz="2400" spc="-85" dirty="0"/>
              <a:t> </a:t>
            </a:r>
            <a:r>
              <a:rPr sz="2400" dirty="0"/>
              <a:t>predicted</a:t>
            </a:r>
            <a:r>
              <a:rPr sz="2400" spc="-85" dirty="0"/>
              <a:t> </a:t>
            </a:r>
            <a:r>
              <a:rPr sz="2400" spc="-10" dirty="0"/>
              <a:t>prices.</a:t>
            </a:r>
            <a:endParaRPr sz="2400"/>
          </a:p>
        </p:txBody>
      </p:sp>
      <p:pic>
        <p:nvPicPr>
          <p:cNvPr id="4098" name="Picture 2" descr="Page 2 - 10,000+ Free Grain &amp; Agriculture Images - Pixabay">
            <a:extLst>
              <a:ext uri="{FF2B5EF4-FFF2-40B4-BE49-F238E27FC236}">
                <a16:creationId xmlns:a16="http://schemas.microsoft.com/office/drawing/2014/main" id="{70348956-7BED-251B-D747-B0E981633E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0035" y="943470"/>
            <a:ext cx="6346409" cy="8238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259300" y="9258300"/>
            <a:ext cx="1028700" cy="1028700"/>
          </a:xfrm>
          <a:custGeom>
            <a:avLst/>
            <a:gdLst/>
            <a:ahLst/>
            <a:cxnLst/>
            <a:rect l="l" t="t" r="r" b="b"/>
            <a:pathLst>
              <a:path w="1028700" h="1028700">
                <a:moveTo>
                  <a:pt x="1028700" y="1028700"/>
                </a:moveTo>
                <a:lnTo>
                  <a:pt x="0" y="1028700"/>
                </a:lnTo>
                <a:lnTo>
                  <a:pt x="0" y="0"/>
                </a:lnTo>
                <a:lnTo>
                  <a:pt x="1028700" y="0"/>
                </a:lnTo>
                <a:lnTo>
                  <a:pt x="1028700" y="1028700"/>
                </a:lnTo>
                <a:close/>
              </a:path>
            </a:pathLst>
          </a:custGeom>
          <a:solidFill>
            <a:srgbClr val="D09C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658955" y="429322"/>
            <a:ext cx="8154670" cy="604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800" b="0" spc="-305" dirty="0">
                <a:solidFill>
                  <a:srgbClr val="000000"/>
                </a:solidFill>
                <a:latin typeface="Arial Black"/>
                <a:cs typeface="Arial Black"/>
              </a:rPr>
              <a:t>Results</a:t>
            </a:r>
            <a:r>
              <a:rPr sz="3800" b="0" spc="-355" dirty="0">
                <a:solidFill>
                  <a:srgbClr val="000000"/>
                </a:solidFill>
                <a:latin typeface="Arial Black"/>
                <a:cs typeface="Arial Black"/>
              </a:rPr>
              <a:t> </a:t>
            </a:r>
            <a:r>
              <a:rPr sz="3800" b="0" spc="285" dirty="0">
                <a:solidFill>
                  <a:srgbClr val="000000"/>
                </a:solidFill>
                <a:latin typeface="Arial Black"/>
                <a:cs typeface="Arial Black"/>
              </a:rPr>
              <a:t>–</a:t>
            </a:r>
            <a:r>
              <a:rPr sz="3800" b="0" spc="-355" dirty="0">
                <a:solidFill>
                  <a:srgbClr val="000000"/>
                </a:solidFill>
                <a:latin typeface="Arial Black"/>
                <a:cs typeface="Arial Black"/>
              </a:rPr>
              <a:t> </a:t>
            </a:r>
            <a:r>
              <a:rPr sz="3800" b="0" spc="-370" dirty="0">
                <a:solidFill>
                  <a:srgbClr val="000000"/>
                </a:solidFill>
                <a:latin typeface="Arial Black"/>
                <a:cs typeface="Arial Black"/>
              </a:rPr>
              <a:t>Use</a:t>
            </a:r>
            <a:r>
              <a:rPr sz="3800" b="0" spc="-355" dirty="0">
                <a:solidFill>
                  <a:srgbClr val="000000"/>
                </a:solidFill>
                <a:latin typeface="Arial Black"/>
                <a:cs typeface="Arial Black"/>
              </a:rPr>
              <a:t> </a:t>
            </a:r>
            <a:r>
              <a:rPr sz="3800" b="0" spc="-260" dirty="0">
                <a:solidFill>
                  <a:srgbClr val="000000"/>
                </a:solidFill>
                <a:latin typeface="Arial Black"/>
                <a:cs typeface="Arial Black"/>
              </a:rPr>
              <a:t>Case-</a:t>
            </a:r>
            <a:r>
              <a:rPr sz="3800" b="0" spc="-395" dirty="0">
                <a:solidFill>
                  <a:srgbClr val="000000"/>
                </a:solidFill>
                <a:latin typeface="Arial Black"/>
                <a:cs typeface="Arial Black"/>
              </a:rPr>
              <a:t>wise</a:t>
            </a:r>
            <a:r>
              <a:rPr sz="3800" b="0" spc="-355" dirty="0">
                <a:solidFill>
                  <a:srgbClr val="000000"/>
                </a:solidFill>
                <a:latin typeface="Arial Black"/>
                <a:cs typeface="Arial Black"/>
              </a:rPr>
              <a:t> </a:t>
            </a:r>
            <a:r>
              <a:rPr sz="3800" b="0" spc="-290" dirty="0">
                <a:solidFill>
                  <a:srgbClr val="000000"/>
                </a:solidFill>
                <a:latin typeface="Arial Black"/>
                <a:cs typeface="Arial Black"/>
              </a:rPr>
              <a:t>Outcomes</a:t>
            </a:r>
            <a:endParaRPr sz="3800">
              <a:latin typeface="Arial Black"/>
              <a:cs typeface="Arial Black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80609" y="1931084"/>
            <a:ext cx="95250" cy="9525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80609" y="2302559"/>
            <a:ext cx="95250" cy="9525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80609" y="2674034"/>
            <a:ext cx="95250" cy="95250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80609" y="3436034"/>
            <a:ext cx="95250" cy="95250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80609" y="3807509"/>
            <a:ext cx="95250" cy="95250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80609" y="4178984"/>
            <a:ext cx="95250" cy="95250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80609" y="4940984"/>
            <a:ext cx="95250" cy="95250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80609" y="5312459"/>
            <a:ext cx="95250" cy="95250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80609" y="5683934"/>
            <a:ext cx="95250" cy="95250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80609" y="6445934"/>
            <a:ext cx="95250" cy="95250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80609" y="6817409"/>
            <a:ext cx="95250" cy="95250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80609" y="7188884"/>
            <a:ext cx="95250" cy="95250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80609" y="7950884"/>
            <a:ext cx="95250" cy="95250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80609" y="8322359"/>
            <a:ext cx="95250" cy="95250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80609" y="8693834"/>
            <a:ext cx="95250" cy="95250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80609" y="9065309"/>
            <a:ext cx="95250" cy="95250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80609" y="9436784"/>
            <a:ext cx="95250" cy="95250"/>
          </a:xfrm>
          <a:prstGeom prst="rect">
            <a:avLst/>
          </a:prstGeom>
        </p:spPr>
      </p:pic>
      <p:sp>
        <p:nvSpPr>
          <p:cNvPr id="23" name="object 23"/>
          <p:cNvSpPr txBox="1"/>
          <p:nvPr/>
        </p:nvSpPr>
        <p:spPr>
          <a:xfrm>
            <a:off x="4658359" y="1369859"/>
            <a:ext cx="11970385" cy="8267065"/>
          </a:xfrm>
          <a:prstGeom prst="rect">
            <a:avLst/>
          </a:prstGeom>
        </p:spPr>
        <p:txBody>
          <a:bodyPr vert="horz" wrap="square" lIns="0" tIns="533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20"/>
              </a:spcBef>
            </a:pPr>
            <a:r>
              <a:rPr sz="2200" spc="-204" dirty="0">
                <a:latin typeface="Arial Black"/>
                <a:cs typeface="Arial Black"/>
              </a:rPr>
              <a:t>Use</a:t>
            </a:r>
            <a:r>
              <a:rPr sz="2200" spc="-180" dirty="0">
                <a:latin typeface="Arial Black"/>
                <a:cs typeface="Arial Black"/>
              </a:rPr>
              <a:t> </a:t>
            </a:r>
            <a:r>
              <a:rPr sz="2200" spc="-210" dirty="0">
                <a:latin typeface="Arial Black"/>
                <a:cs typeface="Arial Black"/>
              </a:rPr>
              <a:t>Case</a:t>
            </a:r>
            <a:r>
              <a:rPr sz="2200" spc="-175" dirty="0">
                <a:latin typeface="Arial Black"/>
                <a:cs typeface="Arial Black"/>
              </a:rPr>
              <a:t> </a:t>
            </a:r>
            <a:r>
              <a:rPr sz="2200" spc="-220" dirty="0">
                <a:latin typeface="Arial Black"/>
                <a:cs typeface="Arial Black"/>
              </a:rPr>
              <a:t>1:</a:t>
            </a:r>
            <a:r>
              <a:rPr sz="2200" spc="-180" dirty="0">
                <a:latin typeface="Arial Black"/>
                <a:cs typeface="Arial Black"/>
              </a:rPr>
              <a:t> </a:t>
            </a:r>
            <a:r>
              <a:rPr lang="en-US" sz="2200" spc="-130" dirty="0">
                <a:latin typeface="Arial Black"/>
                <a:cs typeface="Arial Black"/>
              </a:rPr>
              <a:t>Pest and Disease Warning for Farmers</a:t>
            </a:r>
            <a:endParaRPr sz="2200" dirty="0">
              <a:latin typeface="Arial Black"/>
              <a:cs typeface="Arial Black"/>
            </a:endParaRPr>
          </a:p>
          <a:p>
            <a:pPr marL="471170">
              <a:lnSpc>
                <a:spcPct val="100000"/>
              </a:lnSpc>
              <a:spcBef>
                <a:spcPts val="309"/>
              </a:spcBef>
            </a:pPr>
            <a:r>
              <a:rPr sz="2100" spc="45" dirty="0">
                <a:latin typeface="Lucida Sans Unicode"/>
                <a:cs typeface="Lucida Sans Unicode"/>
              </a:rPr>
              <a:t>PySpark</a:t>
            </a:r>
            <a:r>
              <a:rPr sz="2100" spc="-85" dirty="0">
                <a:latin typeface="Lucida Sans Unicode"/>
                <a:cs typeface="Lucida Sans Unicode"/>
              </a:rPr>
              <a:t> </a:t>
            </a:r>
            <a:r>
              <a:rPr sz="2100" spc="-20" dirty="0">
                <a:latin typeface="Lucida Sans Unicode"/>
                <a:cs typeface="Lucida Sans Unicode"/>
              </a:rPr>
              <a:t>text</a:t>
            </a:r>
            <a:r>
              <a:rPr sz="2100" spc="-85" dirty="0">
                <a:latin typeface="Lucida Sans Unicode"/>
                <a:cs typeface="Lucida Sans Unicode"/>
              </a:rPr>
              <a:t> </a:t>
            </a:r>
            <a:r>
              <a:rPr sz="2100" dirty="0">
                <a:latin typeface="Lucida Sans Unicode"/>
                <a:cs typeface="Lucida Sans Unicode"/>
              </a:rPr>
              <a:t>analysis</a:t>
            </a:r>
            <a:r>
              <a:rPr sz="2100" spc="-85" dirty="0">
                <a:latin typeface="Lucida Sans Unicode"/>
                <a:cs typeface="Lucida Sans Unicode"/>
              </a:rPr>
              <a:t> </a:t>
            </a:r>
            <a:r>
              <a:rPr sz="2100" dirty="0">
                <a:latin typeface="Lucida Sans Unicode"/>
                <a:cs typeface="Lucida Sans Unicode"/>
              </a:rPr>
              <a:t>identified</a:t>
            </a:r>
            <a:r>
              <a:rPr sz="2100" spc="-85" dirty="0">
                <a:latin typeface="Lucida Sans Unicode"/>
                <a:cs typeface="Lucida Sans Unicode"/>
              </a:rPr>
              <a:t> pest-</a:t>
            </a:r>
            <a:r>
              <a:rPr sz="2100" dirty="0">
                <a:latin typeface="Lucida Sans Unicode"/>
                <a:cs typeface="Lucida Sans Unicode"/>
              </a:rPr>
              <a:t>related</a:t>
            </a:r>
            <a:r>
              <a:rPr sz="2100" spc="-80" dirty="0">
                <a:latin typeface="Lucida Sans Unicode"/>
                <a:cs typeface="Lucida Sans Unicode"/>
              </a:rPr>
              <a:t> </a:t>
            </a:r>
            <a:r>
              <a:rPr sz="2100" spc="-10" dirty="0">
                <a:latin typeface="Lucida Sans Unicode"/>
                <a:cs typeface="Lucida Sans Unicode"/>
              </a:rPr>
              <a:t>keywords.</a:t>
            </a:r>
            <a:endParaRPr sz="2100" dirty="0">
              <a:latin typeface="Lucida Sans Unicode"/>
              <a:cs typeface="Lucida Sans Unicode"/>
            </a:endParaRPr>
          </a:p>
          <a:p>
            <a:pPr marL="471170">
              <a:lnSpc>
                <a:spcPct val="100000"/>
              </a:lnSpc>
              <a:spcBef>
                <a:spcPts val="405"/>
              </a:spcBef>
            </a:pPr>
            <a:r>
              <a:rPr sz="2100" spc="-25" dirty="0">
                <a:latin typeface="Lucida Sans Unicode"/>
                <a:cs typeface="Lucida Sans Unicode"/>
              </a:rPr>
              <a:t>Rolling</a:t>
            </a:r>
            <a:r>
              <a:rPr sz="2100" spc="-90" dirty="0">
                <a:latin typeface="Lucida Sans Unicode"/>
                <a:cs typeface="Lucida Sans Unicode"/>
              </a:rPr>
              <a:t> </a:t>
            </a:r>
            <a:r>
              <a:rPr lang="en-IN" sz="2100" spc="-330" dirty="0">
                <a:latin typeface="Lucida Sans Unicode"/>
                <a:cs typeface="Lucida Sans Unicode"/>
              </a:rPr>
              <a:t>Z-</a:t>
            </a:r>
            <a:r>
              <a:rPr lang="en-IN" sz="2100" spc="55" dirty="0">
                <a:latin typeface="Lucida Sans Unicode"/>
                <a:cs typeface="Lucida Sans Unicode"/>
              </a:rPr>
              <a:t>Score</a:t>
            </a:r>
            <a:r>
              <a:rPr sz="2100" spc="-85" dirty="0">
                <a:latin typeface="Lucida Sans Unicode"/>
                <a:cs typeface="Lucida Sans Unicode"/>
              </a:rPr>
              <a:t> </a:t>
            </a:r>
            <a:r>
              <a:rPr sz="2100" dirty="0">
                <a:latin typeface="Lucida Sans Unicode"/>
                <a:cs typeface="Lucida Sans Unicode"/>
              </a:rPr>
              <a:t>anomaly</a:t>
            </a:r>
            <a:r>
              <a:rPr sz="2100" spc="-85" dirty="0">
                <a:latin typeface="Lucida Sans Unicode"/>
                <a:cs typeface="Lucida Sans Unicode"/>
              </a:rPr>
              <a:t> </a:t>
            </a:r>
            <a:r>
              <a:rPr sz="2100" dirty="0">
                <a:latin typeface="Lucida Sans Unicode"/>
                <a:cs typeface="Lucida Sans Unicode"/>
              </a:rPr>
              <a:t>detection</a:t>
            </a:r>
            <a:r>
              <a:rPr sz="2100" spc="-85" dirty="0">
                <a:latin typeface="Lucida Sans Unicode"/>
                <a:cs typeface="Lucida Sans Unicode"/>
              </a:rPr>
              <a:t> </a:t>
            </a:r>
            <a:r>
              <a:rPr sz="2100" spc="-35" dirty="0">
                <a:latin typeface="Lucida Sans Unicode"/>
                <a:cs typeface="Lucida Sans Unicode"/>
              </a:rPr>
              <a:t>flagged</a:t>
            </a:r>
            <a:r>
              <a:rPr sz="2100" spc="-85" dirty="0">
                <a:latin typeface="Lucida Sans Unicode"/>
                <a:cs typeface="Lucida Sans Unicode"/>
              </a:rPr>
              <a:t> </a:t>
            </a:r>
            <a:r>
              <a:rPr sz="2100" spc="-60" dirty="0">
                <a:latin typeface="Lucida Sans Unicode"/>
                <a:cs typeface="Lucida Sans Unicode"/>
              </a:rPr>
              <a:t>4</a:t>
            </a:r>
            <a:r>
              <a:rPr sz="2100" spc="-85" dirty="0">
                <a:latin typeface="Lucida Sans Unicode"/>
                <a:cs typeface="Lucida Sans Unicode"/>
              </a:rPr>
              <a:t> </a:t>
            </a:r>
            <a:r>
              <a:rPr sz="2100" spc="-25" dirty="0">
                <a:latin typeface="Lucida Sans Unicode"/>
                <a:cs typeface="Lucida Sans Unicode"/>
              </a:rPr>
              <a:t>regional</a:t>
            </a:r>
            <a:r>
              <a:rPr sz="2100" spc="-85" dirty="0">
                <a:latin typeface="Lucida Sans Unicode"/>
                <a:cs typeface="Lucida Sans Unicode"/>
              </a:rPr>
              <a:t> </a:t>
            </a:r>
            <a:r>
              <a:rPr sz="2100" dirty="0">
                <a:latin typeface="Lucida Sans Unicode"/>
                <a:cs typeface="Lucida Sans Unicode"/>
              </a:rPr>
              <a:t>pest</a:t>
            </a:r>
            <a:r>
              <a:rPr sz="2100" spc="-85" dirty="0">
                <a:latin typeface="Lucida Sans Unicode"/>
                <a:cs typeface="Lucida Sans Unicode"/>
              </a:rPr>
              <a:t> </a:t>
            </a:r>
            <a:r>
              <a:rPr sz="2100" spc="-45" dirty="0">
                <a:latin typeface="Lucida Sans Unicode"/>
                <a:cs typeface="Lucida Sans Unicode"/>
              </a:rPr>
              <a:t>spikes</a:t>
            </a:r>
            <a:r>
              <a:rPr sz="2100" spc="-85" dirty="0">
                <a:latin typeface="Lucida Sans Unicode"/>
                <a:cs typeface="Lucida Sans Unicode"/>
              </a:rPr>
              <a:t> </a:t>
            </a:r>
            <a:r>
              <a:rPr sz="2100" spc="-110" dirty="0">
                <a:latin typeface="Lucida Sans Unicode"/>
                <a:cs typeface="Lucida Sans Unicode"/>
              </a:rPr>
              <a:t>(z</a:t>
            </a:r>
            <a:r>
              <a:rPr sz="2100" spc="-85" dirty="0">
                <a:latin typeface="Lucida Sans Unicode"/>
                <a:cs typeface="Lucida Sans Unicode"/>
              </a:rPr>
              <a:t> </a:t>
            </a:r>
            <a:r>
              <a:rPr sz="2100" spc="-555" dirty="0">
                <a:latin typeface="Lucida Sans Unicode"/>
                <a:cs typeface="Lucida Sans Unicode"/>
              </a:rPr>
              <a:t>&gt;</a:t>
            </a:r>
            <a:r>
              <a:rPr sz="2100" spc="-85" dirty="0">
                <a:latin typeface="Lucida Sans Unicode"/>
                <a:cs typeface="Lucida Sans Unicode"/>
              </a:rPr>
              <a:t> </a:t>
            </a:r>
            <a:r>
              <a:rPr sz="2100" spc="-10" dirty="0">
                <a:latin typeface="Lucida Sans Unicode"/>
                <a:cs typeface="Lucida Sans Unicode"/>
              </a:rPr>
              <a:t>1.0).</a:t>
            </a:r>
            <a:endParaRPr sz="2100" dirty="0">
              <a:latin typeface="Lucida Sans Unicode"/>
              <a:cs typeface="Lucida Sans Unicode"/>
            </a:endParaRPr>
          </a:p>
          <a:p>
            <a:pPr marL="471170">
              <a:lnSpc>
                <a:spcPct val="100000"/>
              </a:lnSpc>
              <a:spcBef>
                <a:spcPts val="405"/>
              </a:spcBef>
            </a:pPr>
            <a:r>
              <a:rPr sz="2100" dirty="0">
                <a:latin typeface="Lucida Sans Unicode"/>
                <a:cs typeface="Lucida Sans Unicode"/>
              </a:rPr>
              <a:t>Alerts</a:t>
            </a:r>
            <a:r>
              <a:rPr sz="2100" spc="-45" dirty="0">
                <a:latin typeface="Lucida Sans Unicode"/>
                <a:cs typeface="Lucida Sans Unicode"/>
              </a:rPr>
              <a:t> </a:t>
            </a:r>
            <a:r>
              <a:rPr sz="2100" dirty="0">
                <a:latin typeface="Lucida Sans Unicode"/>
                <a:cs typeface="Lucida Sans Unicode"/>
              </a:rPr>
              <a:t>generated</a:t>
            </a:r>
            <a:r>
              <a:rPr sz="2100" spc="-40" dirty="0">
                <a:latin typeface="Lucida Sans Unicode"/>
                <a:cs typeface="Lucida Sans Unicode"/>
              </a:rPr>
              <a:t> </a:t>
            </a:r>
            <a:r>
              <a:rPr sz="2100" dirty="0">
                <a:latin typeface="Lucida Sans Unicode"/>
                <a:cs typeface="Lucida Sans Unicode"/>
              </a:rPr>
              <a:t>for</a:t>
            </a:r>
            <a:r>
              <a:rPr sz="2100" spc="-40" dirty="0">
                <a:latin typeface="Lucida Sans Unicode"/>
                <a:cs typeface="Lucida Sans Unicode"/>
              </a:rPr>
              <a:t> </a:t>
            </a:r>
            <a:r>
              <a:rPr sz="2100" dirty="0">
                <a:latin typeface="Lucida Sans Unicode"/>
                <a:cs typeface="Lucida Sans Unicode"/>
              </a:rPr>
              <a:t>affected</a:t>
            </a:r>
            <a:r>
              <a:rPr sz="2100" spc="-45" dirty="0">
                <a:latin typeface="Lucida Sans Unicode"/>
                <a:cs typeface="Lucida Sans Unicode"/>
              </a:rPr>
              <a:t> </a:t>
            </a:r>
            <a:r>
              <a:rPr sz="2100" spc="-35" dirty="0">
                <a:latin typeface="Lucida Sans Unicode"/>
                <a:cs typeface="Lucida Sans Unicode"/>
              </a:rPr>
              <a:t>regions</a:t>
            </a:r>
            <a:r>
              <a:rPr sz="2100" spc="-40" dirty="0">
                <a:latin typeface="Lucida Sans Unicode"/>
                <a:cs typeface="Lucida Sans Unicode"/>
              </a:rPr>
              <a:t> </a:t>
            </a:r>
            <a:r>
              <a:rPr sz="2100" dirty="0">
                <a:latin typeface="Lucida Sans Unicode"/>
                <a:cs typeface="Lucida Sans Unicode"/>
              </a:rPr>
              <a:t>with</a:t>
            </a:r>
            <a:r>
              <a:rPr sz="2100" spc="-40" dirty="0">
                <a:latin typeface="Lucida Sans Unicode"/>
                <a:cs typeface="Lucida Sans Unicode"/>
              </a:rPr>
              <a:t> </a:t>
            </a:r>
            <a:r>
              <a:rPr sz="2100" dirty="0">
                <a:latin typeface="Lucida Sans Unicode"/>
                <a:cs typeface="Lucida Sans Unicode"/>
              </a:rPr>
              <a:t>recommendations</a:t>
            </a:r>
            <a:r>
              <a:rPr sz="2100" spc="-45" dirty="0">
                <a:latin typeface="Lucida Sans Unicode"/>
                <a:cs typeface="Lucida Sans Unicode"/>
              </a:rPr>
              <a:t> </a:t>
            </a:r>
            <a:r>
              <a:rPr sz="2100" dirty="0">
                <a:latin typeface="Lucida Sans Unicode"/>
                <a:cs typeface="Lucida Sans Unicode"/>
              </a:rPr>
              <a:t>for</a:t>
            </a:r>
            <a:r>
              <a:rPr sz="2100" spc="-40" dirty="0">
                <a:latin typeface="Lucida Sans Unicode"/>
                <a:cs typeface="Lucida Sans Unicode"/>
              </a:rPr>
              <a:t> </a:t>
            </a:r>
            <a:r>
              <a:rPr sz="2100" dirty="0">
                <a:latin typeface="Lucida Sans Unicode"/>
                <a:cs typeface="Lucida Sans Unicode"/>
              </a:rPr>
              <a:t>pest</a:t>
            </a:r>
            <a:r>
              <a:rPr sz="2100" spc="-40" dirty="0">
                <a:latin typeface="Lucida Sans Unicode"/>
                <a:cs typeface="Lucida Sans Unicode"/>
              </a:rPr>
              <a:t> </a:t>
            </a:r>
            <a:r>
              <a:rPr sz="2100" dirty="0">
                <a:latin typeface="Lucida Sans Unicode"/>
                <a:cs typeface="Lucida Sans Unicode"/>
              </a:rPr>
              <a:t>control</a:t>
            </a:r>
            <a:r>
              <a:rPr sz="2100" spc="-45" dirty="0">
                <a:latin typeface="Lucida Sans Unicode"/>
                <a:cs typeface="Lucida Sans Unicode"/>
              </a:rPr>
              <a:t> </a:t>
            </a:r>
            <a:r>
              <a:rPr sz="2100" spc="-10" dirty="0">
                <a:latin typeface="Lucida Sans Unicode"/>
                <a:cs typeface="Lucida Sans Unicode"/>
              </a:rPr>
              <a:t>measures.</a:t>
            </a:r>
            <a:endParaRPr sz="2100" dirty="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530"/>
              </a:spcBef>
            </a:pPr>
            <a:r>
              <a:rPr sz="2200" spc="-204" dirty="0">
                <a:latin typeface="Arial Black"/>
                <a:cs typeface="Arial Black"/>
              </a:rPr>
              <a:t>Use</a:t>
            </a:r>
            <a:r>
              <a:rPr sz="2200" spc="-175" dirty="0">
                <a:latin typeface="Arial Black"/>
                <a:cs typeface="Arial Black"/>
              </a:rPr>
              <a:t> </a:t>
            </a:r>
            <a:r>
              <a:rPr sz="2200" spc="-210" dirty="0">
                <a:latin typeface="Arial Black"/>
                <a:cs typeface="Arial Black"/>
              </a:rPr>
              <a:t>Case</a:t>
            </a:r>
            <a:r>
              <a:rPr sz="2200" spc="-170" dirty="0">
                <a:latin typeface="Arial Black"/>
                <a:cs typeface="Arial Black"/>
              </a:rPr>
              <a:t> </a:t>
            </a:r>
            <a:r>
              <a:rPr sz="2200" spc="-190" dirty="0">
                <a:latin typeface="Arial Black"/>
                <a:cs typeface="Arial Black"/>
              </a:rPr>
              <a:t>2:</a:t>
            </a:r>
            <a:r>
              <a:rPr sz="2200" spc="-170" dirty="0">
                <a:latin typeface="Arial Black"/>
                <a:cs typeface="Arial Black"/>
              </a:rPr>
              <a:t> </a:t>
            </a:r>
            <a:r>
              <a:rPr sz="2200" spc="-165" dirty="0">
                <a:latin typeface="Arial Black"/>
                <a:cs typeface="Arial Black"/>
              </a:rPr>
              <a:t>Real-</a:t>
            </a:r>
            <a:r>
              <a:rPr sz="2200" spc="-185" dirty="0">
                <a:latin typeface="Arial Black"/>
                <a:cs typeface="Arial Black"/>
              </a:rPr>
              <a:t>Time</a:t>
            </a:r>
            <a:r>
              <a:rPr sz="2200" spc="-175" dirty="0">
                <a:latin typeface="Arial Black"/>
                <a:cs typeface="Arial Black"/>
              </a:rPr>
              <a:t> </a:t>
            </a:r>
            <a:r>
              <a:rPr sz="2200" spc="-105" dirty="0">
                <a:latin typeface="Arial Black"/>
                <a:cs typeface="Arial Black"/>
              </a:rPr>
              <a:t>C</a:t>
            </a:r>
            <a:r>
              <a:rPr lang="en-US" sz="2200" spc="-105" dirty="0">
                <a:latin typeface="Arial Black"/>
                <a:cs typeface="Arial Black"/>
              </a:rPr>
              <a:t>rop Price Predictions</a:t>
            </a:r>
            <a:endParaRPr sz="2200" dirty="0">
              <a:latin typeface="Arial Black"/>
              <a:cs typeface="Arial Black"/>
            </a:endParaRPr>
          </a:p>
          <a:p>
            <a:pPr marL="471170" marR="595630">
              <a:lnSpc>
                <a:spcPts val="2930"/>
              </a:lnSpc>
              <a:spcBef>
                <a:spcPts val="65"/>
              </a:spcBef>
            </a:pPr>
            <a:r>
              <a:rPr sz="2100" dirty="0">
                <a:latin typeface="Lucida Sans Unicode"/>
                <a:cs typeface="Lucida Sans Unicode"/>
              </a:rPr>
              <a:t>RandomForestRegressor</a:t>
            </a:r>
            <a:r>
              <a:rPr sz="2100" spc="-100" dirty="0">
                <a:latin typeface="Lucida Sans Unicode"/>
                <a:cs typeface="Lucida Sans Unicode"/>
              </a:rPr>
              <a:t> </a:t>
            </a:r>
            <a:r>
              <a:rPr sz="2100" dirty="0">
                <a:latin typeface="Lucida Sans Unicode"/>
                <a:cs typeface="Lucida Sans Unicode"/>
              </a:rPr>
              <a:t>trained</a:t>
            </a:r>
            <a:r>
              <a:rPr sz="2100" spc="-100" dirty="0">
                <a:latin typeface="Lucida Sans Unicode"/>
                <a:cs typeface="Lucida Sans Unicode"/>
              </a:rPr>
              <a:t> </a:t>
            </a:r>
            <a:r>
              <a:rPr sz="2100" spc="-50" dirty="0">
                <a:latin typeface="Lucida Sans Unicode"/>
                <a:cs typeface="Lucida Sans Unicode"/>
              </a:rPr>
              <a:t>using</a:t>
            </a:r>
            <a:r>
              <a:rPr sz="2100" spc="-100" dirty="0">
                <a:latin typeface="Lucida Sans Unicode"/>
                <a:cs typeface="Lucida Sans Unicode"/>
              </a:rPr>
              <a:t> </a:t>
            </a:r>
            <a:r>
              <a:rPr sz="2100" spc="-10" dirty="0">
                <a:latin typeface="Lucida Sans Unicode"/>
                <a:cs typeface="Lucida Sans Unicode"/>
              </a:rPr>
              <a:t>avg_sentiment,</a:t>
            </a:r>
            <a:r>
              <a:rPr sz="2100" spc="-100" dirty="0">
                <a:latin typeface="Lucida Sans Unicode"/>
                <a:cs typeface="Lucida Sans Unicode"/>
              </a:rPr>
              <a:t> </a:t>
            </a:r>
            <a:r>
              <a:rPr sz="2100" dirty="0">
                <a:latin typeface="Lucida Sans Unicode"/>
                <a:cs typeface="Lucida Sans Unicode"/>
              </a:rPr>
              <a:t>post_count,</a:t>
            </a:r>
            <a:r>
              <a:rPr sz="2100" spc="-100" dirty="0">
                <a:latin typeface="Lucida Sans Unicode"/>
                <a:cs typeface="Lucida Sans Unicode"/>
              </a:rPr>
              <a:t> </a:t>
            </a:r>
            <a:r>
              <a:rPr sz="2100" dirty="0">
                <a:latin typeface="Lucida Sans Unicode"/>
                <a:cs typeface="Lucida Sans Unicode"/>
              </a:rPr>
              <a:t>and</a:t>
            </a:r>
            <a:r>
              <a:rPr sz="2100" spc="-100" dirty="0">
                <a:latin typeface="Lucida Sans Unicode"/>
                <a:cs typeface="Lucida Sans Unicode"/>
              </a:rPr>
              <a:t> </a:t>
            </a:r>
            <a:r>
              <a:rPr sz="2100" spc="-10" dirty="0">
                <a:latin typeface="Lucida Sans Unicode"/>
                <a:cs typeface="Lucida Sans Unicode"/>
              </a:rPr>
              <a:t>avg_demand. </a:t>
            </a:r>
            <a:r>
              <a:rPr sz="2100" dirty="0">
                <a:latin typeface="Lucida Sans Unicode"/>
                <a:cs typeface="Lucida Sans Unicode"/>
              </a:rPr>
              <a:t>Achieved</a:t>
            </a:r>
            <a:r>
              <a:rPr sz="2100" spc="-100" dirty="0">
                <a:latin typeface="Lucida Sans Unicode"/>
                <a:cs typeface="Lucida Sans Unicode"/>
              </a:rPr>
              <a:t> </a:t>
            </a:r>
            <a:r>
              <a:rPr sz="2100" spc="125" dirty="0">
                <a:latin typeface="Lucida Sans Unicode"/>
                <a:cs typeface="Lucida Sans Unicode"/>
              </a:rPr>
              <a:t>MSE</a:t>
            </a:r>
            <a:r>
              <a:rPr sz="2100" spc="-95" dirty="0">
                <a:latin typeface="Lucida Sans Unicode"/>
                <a:cs typeface="Lucida Sans Unicode"/>
              </a:rPr>
              <a:t> </a:t>
            </a:r>
            <a:r>
              <a:rPr sz="2100" spc="-520" dirty="0">
                <a:latin typeface="Lucida Sans Unicode"/>
                <a:cs typeface="Lucida Sans Unicode"/>
              </a:rPr>
              <a:t>≈</a:t>
            </a:r>
            <a:r>
              <a:rPr sz="2100" spc="-95" dirty="0">
                <a:latin typeface="Lucida Sans Unicode"/>
                <a:cs typeface="Lucida Sans Unicode"/>
              </a:rPr>
              <a:t> </a:t>
            </a:r>
            <a:r>
              <a:rPr sz="2100" spc="-45" dirty="0">
                <a:latin typeface="Lucida Sans Unicode"/>
                <a:cs typeface="Lucida Sans Unicode"/>
              </a:rPr>
              <a:t>0.03</a:t>
            </a:r>
            <a:r>
              <a:rPr sz="2100" spc="-100" dirty="0">
                <a:latin typeface="Lucida Sans Unicode"/>
                <a:cs typeface="Lucida Sans Unicode"/>
              </a:rPr>
              <a:t> </a:t>
            </a:r>
            <a:r>
              <a:rPr sz="2100" spc="-40" dirty="0">
                <a:latin typeface="Lucida Sans Unicode"/>
                <a:cs typeface="Lucida Sans Unicode"/>
              </a:rPr>
              <a:t>(high</a:t>
            </a:r>
            <a:r>
              <a:rPr sz="2100" spc="-95" dirty="0">
                <a:latin typeface="Lucida Sans Unicode"/>
                <a:cs typeface="Lucida Sans Unicode"/>
              </a:rPr>
              <a:t> </a:t>
            </a:r>
            <a:r>
              <a:rPr sz="2100" spc="-10" dirty="0">
                <a:latin typeface="Lucida Sans Unicode"/>
                <a:cs typeface="Lucida Sans Unicode"/>
              </a:rPr>
              <a:t>accuracy).</a:t>
            </a:r>
            <a:endParaRPr sz="2100" dirty="0">
              <a:latin typeface="Lucida Sans Unicode"/>
              <a:cs typeface="Lucida Sans Unicode"/>
            </a:endParaRPr>
          </a:p>
          <a:p>
            <a:pPr marL="471170">
              <a:lnSpc>
                <a:spcPct val="100000"/>
              </a:lnSpc>
              <a:spcBef>
                <a:spcPts val="234"/>
              </a:spcBef>
            </a:pPr>
            <a:r>
              <a:rPr sz="2100" dirty="0">
                <a:latin typeface="Lucida Sans Unicode"/>
                <a:cs typeface="Lucida Sans Unicode"/>
              </a:rPr>
              <a:t>Positive</a:t>
            </a:r>
            <a:r>
              <a:rPr sz="2100" spc="-10" dirty="0">
                <a:latin typeface="Lucida Sans Unicode"/>
                <a:cs typeface="Lucida Sans Unicode"/>
              </a:rPr>
              <a:t> </a:t>
            </a:r>
            <a:r>
              <a:rPr sz="2100" dirty="0">
                <a:latin typeface="Lucida Sans Unicode"/>
                <a:cs typeface="Lucida Sans Unicode"/>
              </a:rPr>
              <a:t>sentiment</a:t>
            </a:r>
            <a:r>
              <a:rPr sz="2100" spc="-10" dirty="0">
                <a:latin typeface="Lucida Sans Unicode"/>
                <a:cs typeface="Lucida Sans Unicode"/>
              </a:rPr>
              <a:t> </a:t>
            </a:r>
            <a:r>
              <a:rPr sz="2100" dirty="0">
                <a:latin typeface="Lucida Sans Unicode"/>
                <a:cs typeface="Lucida Sans Unicode"/>
              </a:rPr>
              <a:t>posts</a:t>
            </a:r>
            <a:r>
              <a:rPr sz="2100" spc="-5" dirty="0">
                <a:latin typeface="Lucida Sans Unicode"/>
                <a:cs typeface="Lucida Sans Unicode"/>
              </a:rPr>
              <a:t> </a:t>
            </a:r>
            <a:r>
              <a:rPr lang="en-US" sz="2100" dirty="0">
                <a:latin typeface="Lucida Sans Unicode"/>
                <a:cs typeface="Lucida Sans Unicode"/>
              </a:rPr>
              <a:t>were associated with</a:t>
            </a:r>
            <a:r>
              <a:rPr sz="2100" spc="-5" dirty="0">
                <a:latin typeface="Lucida Sans Unicode"/>
                <a:cs typeface="Lucida Sans Unicode"/>
              </a:rPr>
              <a:t> </a:t>
            </a:r>
            <a:r>
              <a:rPr sz="2100" spc="-125" dirty="0">
                <a:latin typeface="Lucida Sans Unicode"/>
                <a:cs typeface="Lucida Sans Unicode"/>
              </a:rPr>
              <a:t>next-</a:t>
            </a:r>
            <a:r>
              <a:rPr sz="2100" dirty="0">
                <a:latin typeface="Lucida Sans Unicode"/>
                <a:cs typeface="Lucida Sans Unicode"/>
              </a:rPr>
              <a:t>day</a:t>
            </a:r>
            <a:r>
              <a:rPr sz="2100" spc="-10" dirty="0">
                <a:latin typeface="Lucida Sans Unicode"/>
                <a:cs typeface="Lucida Sans Unicode"/>
              </a:rPr>
              <a:t> </a:t>
            </a:r>
            <a:r>
              <a:rPr sz="2100" dirty="0">
                <a:latin typeface="Lucida Sans Unicode"/>
                <a:cs typeface="Lucida Sans Unicode"/>
              </a:rPr>
              <a:t>price</a:t>
            </a:r>
            <a:r>
              <a:rPr sz="2100" spc="-5" dirty="0">
                <a:latin typeface="Lucida Sans Unicode"/>
                <a:cs typeface="Lucida Sans Unicode"/>
              </a:rPr>
              <a:t> </a:t>
            </a:r>
            <a:r>
              <a:rPr sz="2100" spc="-10" dirty="0">
                <a:latin typeface="Lucida Sans Unicode"/>
                <a:cs typeface="Lucida Sans Unicode"/>
              </a:rPr>
              <a:t>increases.</a:t>
            </a:r>
            <a:endParaRPr sz="2100" dirty="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530"/>
              </a:spcBef>
            </a:pPr>
            <a:r>
              <a:rPr sz="2200" spc="-204" dirty="0">
                <a:latin typeface="Arial Black"/>
                <a:cs typeface="Arial Black"/>
              </a:rPr>
              <a:t>Use</a:t>
            </a:r>
            <a:r>
              <a:rPr sz="2200" spc="-170" dirty="0">
                <a:latin typeface="Arial Black"/>
                <a:cs typeface="Arial Black"/>
              </a:rPr>
              <a:t> </a:t>
            </a:r>
            <a:r>
              <a:rPr sz="2200" spc="-210" dirty="0">
                <a:latin typeface="Arial Black"/>
                <a:cs typeface="Arial Black"/>
              </a:rPr>
              <a:t>Case</a:t>
            </a:r>
            <a:r>
              <a:rPr sz="2200" spc="-170" dirty="0">
                <a:latin typeface="Arial Black"/>
                <a:cs typeface="Arial Black"/>
              </a:rPr>
              <a:t> </a:t>
            </a:r>
            <a:r>
              <a:rPr sz="2200" spc="-155" dirty="0">
                <a:latin typeface="Arial Black"/>
                <a:cs typeface="Arial Black"/>
              </a:rPr>
              <a:t>3:</a:t>
            </a:r>
            <a:r>
              <a:rPr sz="2200" spc="-170" dirty="0">
                <a:latin typeface="Arial Black"/>
                <a:cs typeface="Arial Black"/>
              </a:rPr>
              <a:t> </a:t>
            </a:r>
            <a:r>
              <a:rPr lang="en-US" sz="2200" spc="-170" dirty="0">
                <a:latin typeface="Arial Black"/>
                <a:cs typeface="Arial Black"/>
              </a:rPr>
              <a:t>Checking </a:t>
            </a:r>
            <a:r>
              <a:rPr sz="2200" spc="-150" dirty="0">
                <a:latin typeface="Arial Black"/>
                <a:cs typeface="Arial Black"/>
              </a:rPr>
              <a:t>Farmer</a:t>
            </a:r>
            <a:r>
              <a:rPr lang="en-US" sz="2200" spc="-150" dirty="0">
                <a:latin typeface="Arial Black"/>
                <a:cs typeface="Arial Black"/>
              </a:rPr>
              <a:t>s’</a:t>
            </a:r>
            <a:r>
              <a:rPr sz="2200" spc="-170" dirty="0">
                <a:latin typeface="Arial Black"/>
                <a:cs typeface="Arial Black"/>
              </a:rPr>
              <a:t> </a:t>
            </a:r>
            <a:r>
              <a:rPr sz="2200" spc="-130" dirty="0">
                <a:latin typeface="Arial Black"/>
                <a:cs typeface="Arial Black"/>
              </a:rPr>
              <a:t>Sentiment</a:t>
            </a:r>
            <a:endParaRPr sz="2200" dirty="0">
              <a:latin typeface="Arial Black"/>
              <a:cs typeface="Arial Black"/>
            </a:endParaRPr>
          </a:p>
          <a:p>
            <a:pPr marL="471170">
              <a:lnSpc>
                <a:spcPct val="100000"/>
              </a:lnSpc>
              <a:spcBef>
                <a:spcPts val="309"/>
              </a:spcBef>
            </a:pPr>
            <a:r>
              <a:rPr sz="2100" dirty="0">
                <a:latin typeface="Lucida Sans Unicode"/>
                <a:cs typeface="Lucida Sans Unicode"/>
              </a:rPr>
              <a:t>Sentiment polarity</a:t>
            </a:r>
            <a:r>
              <a:rPr sz="2100" spc="5" dirty="0">
                <a:latin typeface="Lucida Sans Unicode"/>
                <a:cs typeface="Lucida Sans Unicode"/>
              </a:rPr>
              <a:t> </a:t>
            </a:r>
            <a:r>
              <a:rPr sz="2100" dirty="0">
                <a:latin typeface="Lucida Sans Unicode"/>
                <a:cs typeface="Lucida Sans Unicode"/>
              </a:rPr>
              <a:t>derived</a:t>
            </a:r>
            <a:r>
              <a:rPr sz="2100" spc="5" dirty="0">
                <a:latin typeface="Lucida Sans Unicode"/>
                <a:cs typeface="Lucida Sans Unicode"/>
              </a:rPr>
              <a:t> </a:t>
            </a:r>
            <a:r>
              <a:rPr sz="2100" dirty="0">
                <a:latin typeface="Lucida Sans Unicode"/>
                <a:cs typeface="Lucida Sans Unicode"/>
              </a:rPr>
              <a:t>via</a:t>
            </a:r>
            <a:r>
              <a:rPr sz="2100" spc="5" dirty="0">
                <a:latin typeface="Lucida Sans Unicode"/>
                <a:cs typeface="Lucida Sans Unicode"/>
              </a:rPr>
              <a:t> </a:t>
            </a:r>
            <a:r>
              <a:rPr sz="2100" spc="105" dirty="0">
                <a:latin typeface="Lucida Sans Unicode"/>
                <a:cs typeface="Lucida Sans Unicode"/>
              </a:rPr>
              <a:t>NLP</a:t>
            </a:r>
            <a:r>
              <a:rPr sz="2100" spc="5" dirty="0">
                <a:latin typeface="Lucida Sans Unicode"/>
                <a:cs typeface="Lucida Sans Unicode"/>
              </a:rPr>
              <a:t> </a:t>
            </a:r>
            <a:r>
              <a:rPr sz="2100" spc="-10" dirty="0">
                <a:latin typeface="Lucida Sans Unicode"/>
                <a:cs typeface="Lucida Sans Unicode"/>
              </a:rPr>
              <a:t>(positive/neutral/negative).</a:t>
            </a:r>
            <a:endParaRPr sz="2100" dirty="0">
              <a:latin typeface="Lucida Sans Unicode"/>
              <a:cs typeface="Lucida Sans Unicode"/>
            </a:endParaRPr>
          </a:p>
          <a:p>
            <a:pPr marL="471170" marR="475615">
              <a:lnSpc>
                <a:spcPct val="116100"/>
              </a:lnSpc>
            </a:pPr>
            <a:r>
              <a:rPr sz="2100" spc="-85" dirty="0">
                <a:latin typeface="Lucida Sans Unicode"/>
                <a:cs typeface="Lucida Sans Unicode"/>
              </a:rPr>
              <a:t>Region-</a:t>
            </a:r>
            <a:r>
              <a:rPr sz="2100" dirty="0">
                <a:latin typeface="Lucida Sans Unicode"/>
                <a:cs typeface="Lucida Sans Unicode"/>
              </a:rPr>
              <a:t>wise</a:t>
            </a:r>
            <a:r>
              <a:rPr sz="2100" spc="-95" dirty="0">
                <a:latin typeface="Lucida Sans Unicode"/>
                <a:cs typeface="Lucida Sans Unicode"/>
              </a:rPr>
              <a:t> </a:t>
            </a:r>
            <a:r>
              <a:rPr sz="2100" dirty="0">
                <a:latin typeface="Lucida Sans Unicode"/>
                <a:cs typeface="Lucida Sans Unicode"/>
              </a:rPr>
              <a:t>average</a:t>
            </a:r>
            <a:r>
              <a:rPr sz="2100" spc="-95" dirty="0">
                <a:latin typeface="Lucida Sans Unicode"/>
                <a:cs typeface="Lucida Sans Unicode"/>
              </a:rPr>
              <a:t> </a:t>
            </a:r>
            <a:r>
              <a:rPr sz="2100" dirty="0">
                <a:latin typeface="Lucida Sans Unicode"/>
                <a:cs typeface="Lucida Sans Unicode"/>
              </a:rPr>
              <a:t>sentiment</a:t>
            </a:r>
            <a:r>
              <a:rPr sz="2100" spc="-90" dirty="0">
                <a:latin typeface="Lucida Sans Unicode"/>
                <a:cs typeface="Lucida Sans Unicode"/>
              </a:rPr>
              <a:t> </a:t>
            </a:r>
            <a:r>
              <a:rPr lang="en-US" sz="2100" spc="-30" dirty="0" err="1">
                <a:latin typeface="Lucida Sans Unicode"/>
                <a:cs typeface="Lucida Sans Unicode"/>
              </a:rPr>
              <a:t>visualised</a:t>
            </a:r>
            <a:r>
              <a:rPr sz="2100" spc="-30" dirty="0">
                <a:latin typeface="Lucida Sans Unicode"/>
                <a:cs typeface="Lucida Sans Unicode"/>
              </a:rPr>
              <a:t>;</a:t>
            </a:r>
            <a:r>
              <a:rPr sz="2100" spc="-95" dirty="0">
                <a:latin typeface="Lucida Sans Unicode"/>
                <a:cs typeface="Lucida Sans Unicode"/>
              </a:rPr>
              <a:t> </a:t>
            </a:r>
            <a:r>
              <a:rPr sz="2100" dirty="0">
                <a:latin typeface="Lucida Sans Unicode"/>
                <a:cs typeface="Lucida Sans Unicode"/>
              </a:rPr>
              <a:t>southern</a:t>
            </a:r>
            <a:r>
              <a:rPr sz="2100" spc="-90" dirty="0">
                <a:latin typeface="Lucida Sans Unicode"/>
                <a:cs typeface="Lucida Sans Unicode"/>
              </a:rPr>
              <a:t> </a:t>
            </a:r>
            <a:r>
              <a:rPr sz="2100" spc="-35" dirty="0">
                <a:latin typeface="Lucida Sans Unicode"/>
                <a:cs typeface="Lucida Sans Unicode"/>
              </a:rPr>
              <a:t>regions</a:t>
            </a:r>
            <a:r>
              <a:rPr sz="2100" spc="-95" dirty="0">
                <a:latin typeface="Lucida Sans Unicode"/>
                <a:cs typeface="Lucida Sans Unicode"/>
              </a:rPr>
              <a:t> </a:t>
            </a:r>
            <a:r>
              <a:rPr sz="2100" dirty="0">
                <a:latin typeface="Lucida Sans Unicode"/>
                <a:cs typeface="Lucida Sans Unicode"/>
              </a:rPr>
              <a:t>showed</a:t>
            </a:r>
            <a:r>
              <a:rPr sz="2100" spc="-95" dirty="0">
                <a:latin typeface="Lucida Sans Unicode"/>
                <a:cs typeface="Lucida Sans Unicode"/>
              </a:rPr>
              <a:t> </a:t>
            </a:r>
            <a:r>
              <a:rPr sz="2100" spc="-25" dirty="0">
                <a:latin typeface="Lucida Sans Unicode"/>
                <a:cs typeface="Lucida Sans Unicode"/>
              </a:rPr>
              <a:t>higher</a:t>
            </a:r>
            <a:r>
              <a:rPr sz="2100" spc="-90" dirty="0">
                <a:latin typeface="Lucida Sans Unicode"/>
                <a:cs typeface="Lucida Sans Unicode"/>
              </a:rPr>
              <a:t> </a:t>
            </a:r>
            <a:r>
              <a:rPr sz="2100" spc="-10" dirty="0">
                <a:latin typeface="Lucida Sans Unicode"/>
                <a:cs typeface="Lucida Sans Unicode"/>
              </a:rPr>
              <a:t>optimism. </a:t>
            </a:r>
            <a:r>
              <a:rPr sz="2100" dirty="0">
                <a:latin typeface="Lucida Sans Unicode"/>
                <a:cs typeface="Lucida Sans Unicode"/>
              </a:rPr>
              <a:t>Sentiment</a:t>
            </a:r>
            <a:r>
              <a:rPr sz="2100" spc="15" dirty="0">
                <a:latin typeface="Lucida Sans Unicode"/>
                <a:cs typeface="Lucida Sans Unicode"/>
              </a:rPr>
              <a:t> </a:t>
            </a:r>
            <a:r>
              <a:rPr sz="2100" dirty="0">
                <a:latin typeface="Lucida Sans Unicode"/>
                <a:cs typeface="Lucida Sans Unicode"/>
              </a:rPr>
              <a:t>directly</a:t>
            </a:r>
            <a:r>
              <a:rPr sz="2100" spc="20" dirty="0">
                <a:latin typeface="Lucida Sans Unicode"/>
                <a:cs typeface="Lucida Sans Unicode"/>
              </a:rPr>
              <a:t> </a:t>
            </a:r>
            <a:r>
              <a:rPr sz="2100" dirty="0">
                <a:latin typeface="Lucida Sans Unicode"/>
                <a:cs typeface="Lucida Sans Unicode"/>
              </a:rPr>
              <a:t>influenced</a:t>
            </a:r>
            <a:r>
              <a:rPr sz="2100" spc="20" dirty="0">
                <a:latin typeface="Lucida Sans Unicode"/>
                <a:cs typeface="Lucida Sans Unicode"/>
              </a:rPr>
              <a:t> </a:t>
            </a:r>
            <a:r>
              <a:rPr sz="2100" dirty="0">
                <a:latin typeface="Lucida Sans Unicode"/>
                <a:cs typeface="Lucida Sans Unicode"/>
              </a:rPr>
              <a:t>demand</a:t>
            </a:r>
            <a:r>
              <a:rPr sz="2100" spc="20" dirty="0">
                <a:latin typeface="Lucida Sans Unicode"/>
                <a:cs typeface="Lucida Sans Unicode"/>
              </a:rPr>
              <a:t> </a:t>
            </a:r>
            <a:r>
              <a:rPr sz="2100" dirty="0">
                <a:latin typeface="Lucida Sans Unicode"/>
                <a:cs typeface="Lucida Sans Unicode"/>
              </a:rPr>
              <a:t>and</a:t>
            </a:r>
            <a:r>
              <a:rPr sz="2100" spc="20" dirty="0">
                <a:latin typeface="Lucida Sans Unicode"/>
                <a:cs typeface="Lucida Sans Unicode"/>
              </a:rPr>
              <a:t> </a:t>
            </a:r>
            <a:r>
              <a:rPr sz="2100" dirty="0">
                <a:latin typeface="Lucida Sans Unicode"/>
                <a:cs typeface="Lucida Sans Unicode"/>
              </a:rPr>
              <a:t>price</a:t>
            </a:r>
            <a:r>
              <a:rPr sz="2100" spc="15" dirty="0">
                <a:latin typeface="Lucida Sans Unicode"/>
                <a:cs typeface="Lucida Sans Unicode"/>
              </a:rPr>
              <a:t> </a:t>
            </a:r>
            <a:r>
              <a:rPr sz="2100" spc="-10" dirty="0">
                <a:latin typeface="Lucida Sans Unicode"/>
                <a:cs typeface="Lucida Sans Unicode"/>
              </a:rPr>
              <a:t>patterns.</a:t>
            </a:r>
            <a:endParaRPr sz="2100" dirty="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525"/>
              </a:spcBef>
            </a:pPr>
            <a:r>
              <a:rPr sz="2200" spc="-204" dirty="0">
                <a:latin typeface="Arial Black"/>
                <a:cs typeface="Arial Black"/>
              </a:rPr>
              <a:t>Use</a:t>
            </a:r>
            <a:r>
              <a:rPr sz="2200" spc="-180" dirty="0">
                <a:latin typeface="Arial Black"/>
                <a:cs typeface="Arial Black"/>
              </a:rPr>
              <a:t> </a:t>
            </a:r>
            <a:r>
              <a:rPr sz="2200" spc="-210" dirty="0">
                <a:latin typeface="Arial Black"/>
                <a:cs typeface="Arial Black"/>
              </a:rPr>
              <a:t>Case</a:t>
            </a:r>
            <a:r>
              <a:rPr sz="2200" spc="-180" dirty="0">
                <a:latin typeface="Arial Black"/>
                <a:cs typeface="Arial Black"/>
              </a:rPr>
              <a:t> </a:t>
            </a:r>
            <a:r>
              <a:rPr sz="2200" spc="-114" dirty="0">
                <a:latin typeface="Arial Black"/>
                <a:cs typeface="Arial Black"/>
              </a:rPr>
              <a:t>4:</a:t>
            </a:r>
            <a:r>
              <a:rPr sz="2200" spc="-180" dirty="0">
                <a:latin typeface="Arial Black"/>
                <a:cs typeface="Arial Black"/>
              </a:rPr>
              <a:t> </a:t>
            </a:r>
            <a:r>
              <a:rPr lang="en-US" sz="2200" spc="-180" dirty="0">
                <a:latin typeface="Arial Black"/>
                <a:cs typeface="Arial Black"/>
              </a:rPr>
              <a:t>Predicting Market Demand</a:t>
            </a:r>
            <a:endParaRPr sz="2200" dirty="0">
              <a:latin typeface="Arial Black"/>
              <a:cs typeface="Arial Black"/>
            </a:endParaRPr>
          </a:p>
          <a:p>
            <a:pPr marL="471170">
              <a:lnSpc>
                <a:spcPct val="100000"/>
              </a:lnSpc>
              <a:spcBef>
                <a:spcPts val="310"/>
              </a:spcBef>
            </a:pPr>
            <a:r>
              <a:rPr sz="2100" spc="-330" dirty="0">
                <a:latin typeface="Lucida Sans Unicode"/>
                <a:cs typeface="Lucida Sans Unicode"/>
              </a:rPr>
              <a:t>K-</a:t>
            </a:r>
            <a:r>
              <a:rPr sz="2100" dirty="0">
                <a:latin typeface="Lucida Sans Unicode"/>
                <a:cs typeface="Lucida Sans Unicode"/>
              </a:rPr>
              <a:t>Means</a:t>
            </a:r>
            <a:r>
              <a:rPr sz="2100" spc="-110" dirty="0">
                <a:latin typeface="Lucida Sans Unicode"/>
                <a:cs typeface="Lucida Sans Unicode"/>
              </a:rPr>
              <a:t> </a:t>
            </a:r>
            <a:r>
              <a:rPr sz="2100" spc="-155" dirty="0">
                <a:latin typeface="Lucida Sans Unicode"/>
                <a:cs typeface="Lucida Sans Unicode"/>
              </a:rPr>
              <a:t>(k=4)</a:t>
            </a:r>
            <a:r>
              <a:rPr sz="2100" spc="-105" dirty="0">
                <a:latin typeface="Lucida Sans Unicode"/>
                <a:cs typeface="Lucida Sans Unicode"/>
              </a:rPr>
              <a:t> </a:t>
            </a:r>
            <a:r>
              <a:rPr sz="2100" dirty="0">
                <a:latin typeface="Lucida Sans Unicode"/>
                <a:cs typeface="Lucida Sans Unicode"/>
              </a:rPr>
              <a:t>segmented</a:t>
            </a:r>
            <a:r>
              <a:rPr sz="2100" spc="-105" dirty="0">
                <a:latin typeface="Lucida Sans Unicode"/>
                <a:cs typeface="Lucida Sans Unicode"/>
              </a:rPr>
              <a:t> </a:t>
            </a:r>
            <a:r>
              <a:rPr sz="2100" spc="-35" dirty="0">
                <a:latin typeface="Lucida Sans Unicode"/>
                <a:cs typeface="Lucida Sans Unicode"/>
              </a:rPr>
              <a:t>regions</a:t>
            </a:r>
            <a:r>
              <a:rPr sz="2100" spc="-110" dirty="0">
                <a:latin typeface="Lucida Sans Unicode"/>
                <a:cs typeface="Lucida Sans Unicode"/>
              </a:rPr>
              <a:t> </a:t>
            </a:r>
            <a:r>
              <a:rPr sz="2100" dirty="0">
                <a:latin typeface="Lucida Sans Unicode"/>
                <a:cs typeface="Lucida Sans Unicode"/>
              </a:rPr>
              <a:t>based</a:t>
            </a:r>
            <a:r>
              <a:rPr sz="2100" spc="-105" dirty="0">
                <a:latin typeface="Lucida Sans Unicode"/>
                <a:cs typeface="Lucida Sans Unicode"/>
              </a:rPr>
              <a:t> </a:t>
            </a:r>
            <a:r>
              <a:rPr sz="2100" dirty="0">
                <a:latin typeface="Lucida Sans Unicode"/>
                <a:cs typeface="Lucida Sans Unicode"/>
              </a:rPr>
              <a:t>on</a:t>
            </a:r>
            <a:r>
              <a:rPr sz="2100" spc="-105" dirty="0">
                <a:latin typeface="Lucida Sans Unicode"/>
                <a:cs typeface="Lucida Sans Unicode"/>
              </a:rPr>
              <a:t> </a:t>
            </a:r>
            <a:r>
              <a:rPr sz="2100" dirty="0">
                <a:latin typeface="Lucida Sans Unicode"/>
                <a:cs typeface="Lucida Sans Unicode"/>
              </a:rPr>
              <a:t>sentiment,</a:t>
            </a:r>
            <a:r>
              <a:rPr sz="2100" spc="-110" dirty="0">
                <a:latin typeface="Lucida Sans Unicode"/>
                <a:cs typeface="Lucida Sans Unicode"/>
              </a:rPr>
              <a:t> </a:t>
            </a:r>
            <a:r>
              <a:rPr sz="2100" dirty="0">
                <a:latin typeface="Lucida Sans Unicode"/>
                <a:cs typeface="Lucida Sans Unicode"/>
              </a:rPr>
              <a:t>demand,</a:t>
            </a:r>
            <a:r>
              <a:rPr sz="2100" spc="-105" dirty="0">
                <a:latin typeface="Lucida Sans Unicode"/>
                <a:cs typeface="Lucida Sans Unicode"/>
              </a:rPr>
              <a:t> </a:t>
            </a:r>
            <a:r>
              <a:rPr sz="2100" dirty="0">
                <a:latin typeface="Lucida Sans Unicode"/>
                <a:cs typeface="Lucida Sans Unicode"/>
              </a:rPr>
              <a:t>and</a:t>
            </a:r>
            <a:r>
              <a:rPr sz="2100" spc="-105" dirty="0">
                <a:latin typeface="Lucida Sans Unicode"/>
                <a:cs typeface="Lucida Sans Unicode"/>
              </a:rPr>
              <a:t> </a:t>
            </a:r>
            <a:r>
              <a:rPr sz="2100" spc="-10" dirty="0">
                <a:latin typeface="Lucida Sans Unicode"/>
                <a:cs typeface="Lucida Sans Unicode"/>
              </a:rPr>
              <a:t>price.</a:t>
            </a:r>
            <a:endParaRPr sz="2100" dirty="0">
              <a:latin typeface="Lucida Sans Unicode"/>
              <a:cs typeface="Lucida Sans Unicode"/>
            </a:endParaRPr>
          </a:p>
          <a:p>
            <a:pPr marL="471170" marR="5080">
              <a:lnSpc>
                <a:spcPct val="116100"/>
              </a:lnSpc>
            </a:pPr>
            <a:r>
              <a:rPr sz="2100" dirty="0">
                <a:latin typeface="Lucida Sans Unicode"/>
                <a:cs typeface="Lucida Sans Unicode"/>
              </a:rPr>
              <a:t>Identified</a:t>
            </a:r>
            <a:r>
              <a:rPr sz="2100" spc="-70" dirty="0">
                <a:latin typeface="Lucida Sans Unicode"/>
                <a:cs typeface="Lucida Sans Unicode"/>
              </a:rPr>
              <a:t> </a:t>
            </a:r>
            <a:r>
              <a:rPr sz="2100" spc="-60" dirty="0">
                <a:latin typeface="Lucida Sans Unicode"/>
                <a:cs typeface="Lucida Sans Unicode"/>
              </a:rPr>
              <a:t>4</a:t>
            </a:r>
            <a:r>
              <a:rPr sz="2100" spc="-70" dirty="0">
                <a:latin typeface="Lucida Sans Unicode"/>
                <a:cs typeface="Lucida Sans Unicode"/>
              </a:rPr>
              <a:t> </a:t>
            </a:r>
            <a:r>
              <a:rPr sz="2100" dirty="0">
                <a:latin typeface="Lucida Sans Unicode"/>
                <a:cs typeface="Lucida Sans Unicode"/>
              </a:rPr>
              <a:t>distinct</a:t>
            </a:r>
            <a:r>
              <a:rPr sz="2100" spc="-70" dirty="0">
                <a:latin typeface="Lucida Sans Unicode"/>
                <a:cs typeface="Lucida Sans Unicode"/>
              </a:rPr>
              <a:t> </a:t>
            </a:r>
            <a:r>
              <a:rPr sz="2100" dirty="0">
                <a:latin typeface="Lucida Sans Unicode"/>
                <a:cs typeface="Lucida Sans Unicode"/>
              </a:rPr>
              <a:t>demand</a:t>
            </a:r>
            <a:r>
              <a:rPr sz="2100" spc="-65" dirty="0">
                <a:latin typeface="Lucida Sans Unicode"/>
                <a:cs typeface="Lucida Sans Unicode"/>
              </a:rPr>
              <a:t> </a:t>
            </a:r>
            <a:r>
              <a:rPr sz="2100" dirty="0">
                <a:latin typeface="Lucida Sans Unicode"/>
                <a:cs typeface="Lucida Sans Unicode"/>
              </a:rPr>
              <a:t>clusters:</a:t>
            </a:r>
            <a:r>
              <a:rPr sz="2100" spc="-70" dirty="0">
                <a:latin typeface="Lucida Sans Unicode"/>
                <a:cs typeface="Lucida Sans Unicode"/>
              </a:rPr>
              <a:t> </a:t>
            </a:r>
            <a:r>
              <a:rPr sz="2100" spc="-50" dirty="0">
                <a:latin typeface="Lucida Sans Unicode"/>
                <a:cs typeface="Lucida Sans Unicode"/>
              </a:rPr>
              <a:t>High,</a:t>
            </a:r>
            <a:r>
              <a:rPr sz="2100" spc="-70" dirty="0">
                <a:latin typeface="Lucida Sans Unicode"/>
                <a:cs typeface="Lucida Sans Unicode"/>
              </a:rPr>
              <a:t> </a:t>
            </a:r>
            <a:r>
              <a:rPr sz="2100" dirty="0">
                <a:latin typeface="Lucida Sans Unicode"/>
                <a:cs typeface="Lucida Sans Unicode"/>
              </a:rPr>
              <a:t>Moderate,</a:t>
            </a:r>
            <a:r>
              <a:rPr sz="2100" spc="-65" dirty="0">
                <a:latin typeface="Lucida Sans Unicode"/>
                <a:cs typeface="Lucida Sans Unicode"/>
              </a:rPr>
              <a:t> </a:t>
            </a:r>
            <a:r>
              <a:rPr sz="2100" spc="-40" dirty="0">
                <a:latin typeface="Lucida Sans Unicode"/>
                <a:cs typeface="Lucida Sans Unicode"/>
              </a:rPr>
              <a:t>Emerging,</a:t>
            </a:r>
            <a:r>
              <a:rPr sz="2100" spc="-70" dirty="0">
                <a:latin typeface="Lucida Sans Unicode"/>
                <a:cs typeface="Lucida Sans Unicode"/>
              </a:rPr>
              <a:t> </a:t>
            </a:r>
            <a:r>
              <a:rPr sz="2100" dirty="0">
                <a:latin typeface="Lucida Sans Unicode"/>
                <a:cs typeface="Lucida Sans Unicode"/>
              </a:rPr>
              <a:t>and</a:t>
            </a:r>
            <a:r>
              <a:rPr sz="2100" spc="-70" dirty="0">
                <a:latin typeface="Lucida Sans Unicode"/>
                <a:cs typeface="Lucida Sans Unicode"/>
              </a:rPr>
              <a:t> </a:t>
            </a:r>
            <a:r>
              <a:rPr sz="2100" dirty="0">
                <a:latin typeface="Lucida Sans Unicode"/>
                <a:cs typeface="Lucida Sans Unicode"/>
              </a:rPr>
              <a:t>Low</a:t>
            </a:r>
            <a:r>
              <a:rPr sz="2100" spc="-65" dirty="0">
                <a:latin typeface="Lucida Sans Unicode"/>
                <a:cs typeface="Lucida Sans Unicode"/>
              </a:rPr>
              <a:t> </a:t>
            </a:r>
            <a:r>
              <a:rPr sz="2100" dirty="0">
                <a:latin typeface="Lucida Sans Unicode"/>
                <a:cs typeface="Lucida Sans Unicode"/>
              </a:rPr>
              <a:t>demand</a:t>
            </a:r>
            <a:r>
              <a:rPr sz="2100" spc="-70" dirty="0">
                <a:latin typeface="Lucida Sans Unicode"/>
                <a:cs typeface="Lucida Sans Unicode"/>
              </a:rPr>
              <a:t> </a:t>
            </a:r>
            <a:r>
              <a:rPr sz="2100" spc="-10" dirty="0">
                <a:latin typeface="Lucida Sans Unicode"/>
                <a:cs typeface="Lucida Sans Unicode"/>
              </a:rPr>
              <a:t>zones. </a:t>
            </a:r>
            <a:r>
              <a:rPr sz="2100" dirty="0">
                <a:latin typeface="Lucida Sans Unicode"/>
                <a:cs typeface="Lucida Sans Unicode"/>
              </a:rPr>
              <a:t>Clusters</a:t>
            </a:r>
            <a:r>
              <a:rPr sz="2100" spc="-100" dirty="0">
                <a:latin typeface="Lucida Sans Unicode"/>
                <a:cs typeface="Lucida Sans Unicode"/>
              </a:rPr>
              <a:t> </a:t>
            </a:r>
            <a:r>
              <a:rPr sz="2100" spc="-20" dirty="0">
                <a:latin typeface="Lucida Sans Unicode"/>
                <a:cs typeface="Lucida Sans Unicode"/>
              </a:rPr>
              <a:t>aligned</a:t>
            </a:r>
            <a:r>
              <a:rPr sz="2100" spc="-95" dirty="0">
                <a:latin typeface="Lucida Sans Unicode"/>
                <a:cs typeface="Lucida Sans Unicode"/>
              </a:rPr>
              <a:t> </a:t>
            </a:r>
            <a:r>
              <a:rPr sz="2100" dirty="0">
                <a:latin typeface="Lucida Sans Unicode"/>
                <a:cs typeface="Lucida Sans Unicode"/>
              </a:rPr>
              <a:t>with</a:t>
            </a:r>
            <a:r>
              <a:rPr sz="2100" spc="-95" dirty="0">
                <a:latin typeface="Lucida Sans Unicode"/>
                <a:cs typeface="Lucida Sans Unicode"/>
              </a:rPr>
              <a:t> </a:t>
            </a:r>
            <a:r>
              <a:rPr sz="2100" spc="-25" dirty="0">
                <a:latin typeface="Lucida Sans Unicode"/>
                <a:cs typeface="Lucida Sans Unicode"/>
              </a:rPr>
              <a:t>regional</a:t>
            </a:r>
            <a:r>
              <a:rPr sz="2100" spc="-95" dirty="0">
                <a:latin typeface="Lucida Sans Unicode"/>
                <a:cs typeface="Lucida Sans Unicode"/>
              </a:rPr>
              <a:t> </a:t>
            </a:r>
            <a:r>
              <a:rPr sz="2100" dirty="0">
                <a:latin typeface="Lucida Sans Unicode"/>
                <a:cs typeface="Lucida Sans Unicode"/>
              </a:rPr>
              <a:t>sentiment</a:t>
            </a:r>
            <a:r>
              <a:rPr sz="2100" spc="-95" dirty="0">
                <a:latin typeface="Lucida Sans Unicode"/>
                <a:cs typeface="Lucida Sans Unicode"/>
              </a:rPr>
              <a:t> </a:t>
            </a:r>
            <a:r>
              <a:rPr sz="2100" dirty="0">
                <a:latin typeface="Lucida Sans Unicode"/>
                <a:cs typeface="Lucida Sans Unicode"/>
              </a:rPr>
              <a:t>and</a:t>
            </a:r>
            <a:r>
              <a:rPr sz="2100" spc="-95" dirty="0">
                <a:latin typeface="Lucida Sans Unicode"/>
                <a:cs typeface="Lucida Sans Unicode"/>
              </a:rPr>
              <a:t> </a:t>
            </a:r>
            <a:r>
              <a:rPr sz="2100" dirty="0">
                <a:latin typeface="Lucida Sans Unicode"/>
                <a:cs typeface="Lucida Sans Unicode"/>
              </a:rPr>
              <a:t>rainfall</a:t>
            </a:r>
            <a:r>
              <a:rPr sz="2100" spc="-95" dirty="0">
                <a:latin typeface="Lucida Sans Unicode"/>
                <a:cs typeface="Lucida Sans Unicode"/>
              </a:rPr>
              <a:t> </a:t>
            </a:r>
            <a:r>
              <a:rPr sz="2100" spc="-10" dirty="0">
                <a:latin typeface="Lucida Sans Unicode"/>
                <a:cs typeface="Lucida Sans Unicode"/>
              </a:rPr>
              <a:t>data.</a:t>
            </a:r>
            <a:endParaRPr sz="2100" dirty="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530"/>
              </a:spcBef>
            </a:pPr>
            <a:r>
              <a:rPr sz="2200" spc="-204" dirty="0">
                <a:latin typeface="Arial Black"/>
                <a:cs typeface="Arial Black"/>
              </a:rPr>
              <a:t>Use</a:t>
            </a:r>
            <a:r>
              <a:rPr sz="2200" spc="-170" dirty="0">
                <a:latin typeface="Arial Black"/>
                <a:cs typeface="Arial Black"/>
              </a:rPr>
              <a:t> </a:t>
            </a:r>
            <a:r>
              <a:rPr sz="2200" spc="-210" dirty="0">
                <a:latin typeface="Arial Black"/>
                <a:cs typeface="Arial Black"/>
              </a:rPr>
              <a:t>Case</a:t>
            </a:r>
            <a:r>
              <a:rPr sz="2200" spc="-170" dirty="0">
                <a:latin typeface="Arial Black"/>
                <a:cs typeface="Arial Black"/>
              </a:rPr>
              <a:t> </a:t>
            </a:r>
            <a:r>
              <a:rPr sz="2200" spc="-140" dirty="0">
                <a:latin typeface="Arial Black"/>
                <a:cs typeface="Arial Black"/>
              </a:rPr>
              <a:t>5:</a:t>
            </a:r>
            <a:r>
              <a:rPr sz="2200" spc="-170" dirty="0">
                <a:latin typeface="Arial Black"/>
                <a:cs typeface="Arial Black"/>
              </a:rPr>
              <a:t> </a:t>
            </a:r>
            <a:r>
              <a:rPr lang="en-US" sz="2200" spc="-155" dirty="0">
                <a:latin typeface="Arial Black"/>
                <a:cs typeface="Arial Black"/>
              </a:rPr>
              <a:t>Local Farming Alerts and Updates</a:t>
            </a:r>
            <a:endParaRPr sz="2200" dirty="0">
              <a:latin typeface="Arial Black"/>
              <a:cs typeface="Arial Black"/>
            </a:endParaRPr>
          </a:p>
          <a:p>
            <a:pPr marL="471170" marR="5326380">
              <a:lnSpc>
                <a:spcPts val="2920"/>
              </a:lnSpc>
              <a:spcBef>
                <a:spcPts val="75"/>
              </a:spcBef>
            </a:pPr>
            <a:r>
              <a:rPr sz="2100" dirty="0">
                <a:latin typeface="Lucida Sans Unicode"/>
                <a:cs typeface="Lucida Sans Unicode"/>
              </a:rPr>
              <a:t>Integrated</a:t>
            </a:r>
            <a:r>
              <a:rPr sz="2100" spc="-75" dirty="0">
                <a:latin typeface="Lucida Sans Unicode"/>
                <a:cs typeface="Lucida Sans Unicode"/>
              </a:rPr>
              <a:t> </a:t>
            </a:r>
            <a:r>
              <a:rPr sz="2100" dirty="0">
                <a:latin typeface="Lucida Sans Unicode"/>
                <a:cs typeface="Lucida Sans Unicode"/>
              </a:rPr>
              <a:t>pest,</a:t>
            </a:r>
            <a:r>
              <a:rPr sz="2100" spc="-75" dirty="0">
                <a:latin typeface="Lucida Sans Unicode"/>
                <a:cs typeface="Lucida Sans Unicode"/>
              </a:rPr>
              <a:t> </a:t>
            </a:r>
            <a:r>
              <a:rPr sz="2100" dirty="0">
                <a:latin typeface="Lucida Sans Unicode"/>
                <a:cs typeface="Lucida Sans Unicode"/>
              </a:rPr>
              <a:t>sentiment,</a:t>
            </a:r>
            <a:r>
              <a:rPr sz="2100" spc="-75" dirty="0">
                <a:latin typeface="Lucida Sans Unicode"/>
                <a:cs typeface="Lucida Sans Unicode"/>
              </a:rPr>
              <a:t> </a:t>
            </a:r>
            <a:r>
              <a:rPr sz="2100" dirty="0">
                <a:latin typeface="Lucida Sans Unicode"/>
                <a:cs typeface="Lucida Sans Unicode"/>
              </a:rPr>
              <a:t>and</a:t>
            </a:r>
            <a:r>
              <a:rPr sz="2100" spc="-70" dirty="0">
                <a:latin typeface="Lucida Sans Unicode"/>
                <a:cs typeface="Lucida Sans Unicode"/>
              </a:rPr>
              <a:t> </a:t>
            </a:r>
            <a:r>
              <a:rPr sz="2100" dirty="0">
                <a:latin typeface="Lucida Sans Unicode"/>
                <a:cs typeface="Lucida Sans Unicode"/>
              </a:rPr>
              <a:t>demand</a:t>
            </a:r>
            <a:r>
              <a:rPr sz="2100" spc="-75" dirty="0">
                <a:latin typeface="Lucida Sans Unicode"/>
                <a:cs typeface="Lucida Sans Unicode"/>
              </a:rPr>
              <a:t> </a:t>
            </a:r>
            <a:r>
              <a:rPr sz="2100" spc="-10" dirty="0">
                <a:latin typeface="Lucida Sans Unicode"/>
                <a:cs typeface="Lucida Sans Unicode"/>
              </a:rPr>
              <a:t>data. </a:t>
            </a:r>
            <a:r>
              <a:rPr sz="2100" spc="-75" dirty="0">
                <a:latin typeface="Lucida Sans Unicode"/>
                <a:cs typeface="Lucida Sans Unicode"/>
              </a:rPr>
              <a:t>Rule-</a:t>
            </a:r>
            <a:r>
              <a:rPr sz="2100" dirty="0">
                <a:latin typeface="Lucida Sans Unicode"/>
                <a:cs typeface="Lucida Sans Unicode"/>
              </a:rPr>
              <a:t>based</a:t>
            </a:r>
            <a:r>
              <a:rPr sz="2100" spc="-85" dirty="0">
                <a:latin typeface="Lucida Sans Unicode"/>
                <a:cs typeface="Lucida Sans Unicode"/>
              </a:rPr>
              <a:t> </a:t>
            </a:r>
            <a:r>
              <a:rPr sz="2100" spc="45" dirty="0">
                <a:latin typeface="Lucida Sans Unicode"/>
                <a:cs typeface="Lucida Sans Unicode"/>
              </a:rPr>
              <a:t>PySpark</a:t>
            </a:r>
            <a:r>
              <a:rPr sz="2100" spc="-85" dirty="0">
                <a:latin typeface="Lucida Sans Unicode"/>
                <a:cs typeface="Lucida Sans Unicode"/>
              </a:rPr>
              <a:t> </a:t>
            </a:r>
            <a:r>
              <a:rPr sz="2100" dirty="0">
                <a:latin typeface="Lucida Sans Unicode"/>
                <a:cs typeface="Lucida Sans Unicode"/>
              </a:rPr>
              <a:t>conditions</a:t>
            </a:r>
            <a:r>
              <a:rPr sz="2100" spc="-80" dirty="0">
                <a:latin typeface="Lucida Sans Unicode"/>
                <a:cs typeface="Lucida Sans Unicode"/>
              </a:rPr>
              <a:t> </a:t>
            </a:r>
            <a:r>
              <a:rPr sz="2100" spc="-25" dirty="0">
                <a:latin typeface="Lucida Sans Unicode"/>
                <a:cs typeface="Lucida Sans Unicode"/>
              </a:rPr>
              <a:t>triggered</a:t>
            </a:r>
            <a:r>
              <a:rPr sz="2100" spc="-85" dirty="0">
                <a:latin typeface="Lucida Sans Unicode"/>
                <a:cs typeface="Lucida Sans Unicode"/>
              </a:rPr>
              <a:t> </a:t>
            </a:r>
            <a:r>
              <a:rPr sz="2100" spc="-10" dirty="0">
                <a:latin typeface="Lucida Sans Unicode"/>
                <a:cs typeface="Lucida Sans Unicode"/>
              </a:rPr>
              <a:t>alerts: </a:t>
            </a:r>
            <a:r>
              <a:rPr sz="2100" spc="55" dirty="0">
                <a:latin typeface="Lucida Sans Unicode"/>
                <a:cs typeface="Lucida Sans Unicode"/>
              </a:rPr>
              <a:t>Pest</a:t>
            </a:r>
            <a:r>
              <a:rPr sz="2100" spc="-85" dirty="0">
                <a:latin typeface="Lucida Sans Unicode"/>
                <a:cs typeface="Lucida Sans Unicode"/>
              </a:rPr>
              <a:t> </a:t>
            </a:r>
            <a:r>
              <a:rPr sz="2100" spc="-10" dirty="0">
                <a:latin typeface="Lucida Sans Unicode"/>
                <a:cs typeface="Lucida Sans Unicode"/>
              </a:rPr>
              <a:t>Spike</a:t>
            </a:r>
            <a:r>
              <a:rPr sz="2100" spc="-85" dirty="0">
                <a:latin typeface="Lucida Sans Unicode"/>
                <a:cs typeface="Lucida Sans Unicode"/>
              </a:rPr>
              <a:t> </a:t>
            </a:r>
            <a:r>
              <a:rPr sz="2100" spc="-575" dirty="0">
                <a:latin typeface="Lucida Sans Unicode"/>
                <a:cs typeface="Lucida Sans Unicode"/>
              </a:rPr>
              <a:t>→</a:t>
            </a:r>
            <a:r>
              <a:rPr sz="2100" spc="-85" dirty="0">
                <a:latin typeface="Lucida Sans Unicode"/>
                <a:cs typeface="Lucida Sans Unicode"/>
              </a:rPr>
              <a:t> </a:t>
            </a:r>
            <a:r>
              <a:rPr sz="2100" dirty="0">
                <a:latin typeface="Lucida Sans Unicode"/>
                <a:cs typeface="Lucida Sans Unicode"/>
              </a:rPr>
              <a:t>Deploy</a:t>
            </a:r>
            <a:r>
              <a:rPr sz="2100" spc="-85" dirty="0">
                <a:latin typeface="Lucida Sans Unicode"/>
                <a:cs typeface="Lucida Sans Unicode"/>
              </a:rPr>
              <a:t> </a:t>
            </a:r>
            <a:r>
              <a:rPr sz="2100" dirty="0">
                <a:latin typeface="Lucida Sans Unicode"/>
                <a:cs typeface="Lucida Sans Unicode"/>
              </a:rPr>
              <a:t>pest</a:t>
            </a:r>
            <a:r>
              <a:rPr sz="2100" spc="-85" dirty="0">
                <a:latin typeface="Lucida Sans Unicode"/>
                <a:cs typeface="Lucida Sans Unicode"/>
              </a:rPr>
              <a:t> </a:t>
            </a:r>
            <a:r>
              <a:rPr sz="2100" spc="-10" dirty="0">
                <a:latin typeface="Lucida Sans Unicode"/>
                <a:cs typeface="Lucida Sans Unicode"/>
              </a:rPr>
              <a:t>management.</a:t>
            </a:r>
            <a:endParaRPr sz="2100" dirty="0">
              <a:latin typeface="Lucida Sans Unicode"/>
              <a:cs typeface="Lucida Sans Unicode"/>
            </a:endParaRPr>
          </a:p>
          <a:p>
            <a:pPr marL="471170" marR="5363210">
              <a:lnSpc>
                <a:spcPts val="2930"/>
              </a:lnSpc>
            </a:pPr>
            <a:r>
              <a:rPr sz="2100" dirty="0">
                <a:latin typeface="Lucida Sans Unicode"/>
                <a:cs typeface="Lucida Sans Unicode"/>
              </a:rPr>
              <a:t>Low</a:t>
            </a:r>
            <a:r>
              <a:rPr sz="2100" spc="-50" dirty="0">
                <a:latin typeface="Lucida Sans Unicode"/>
                <a:cs typeface="Lucida Sans Unicode"/>
              </a:rPr>
              <a:t> </a:t>
            </a:r>
            <a:r>
              <a:rPr sz="2100" dirty="0">
                <a:latin typeface="Lucida Sans Unicode"/>
                <a:cs typeface="Lucida Sans Unicode"/>
              </a:rPr>
              <a:t>Sentiment</a:t>
            </a:r>
            <a:r>
              <a:rPr sz="2100" spc="-45" dirty="0">
                <a:latin typeface="Lucida Sans Unicode"/>
                <a:cs typeface="Lucida Sans Unicode"/>
              </a:rPr>
              <a:t> </a:t>
            </a:r>
            <a:r>
              <a:rPr sz="2100" spc="-575" dirty="0">
                <a:latin typeface="Lucida Sans Unicode"/>
                <a:cs typeface="Lucida Sans Unicode"/>
              </a:rPr>
              <a:t>→</a:t>
            </a:r>
            <a:r>
              <a:rPr sz="2100" spc="-45" dirty="0">
                <a:latin typeface="Lucida Sans Unicode"/>
                <a:cs typeface="Lucida Sans Unicode"/>
              </a:rPr>
              <a:t> </a:t>
            </a:r>
            <a:r>
              <a:rPr sz="2100" dirty="0">
                <a:latin typeface="Lucida Sans Unicode"/>
                <a:cs typeface="Lucida Sans Unicode"/>
              </a:rPr>
              <a:t>Farmer</a:t>
            </a:r>
            <a:r>
              <a:rPr sz="2100" spc="-45" dirty="0">
                <a:latin typeface="Lucida Sans Unicode"/>
                <a:cs typeface="Lucida Sans Unicode"/>
              </a:rPr>
              <a:t> </a:t>
            </a:r>
            <a:r>
              <a:rPr sz="2100" dirty="0">
                <a:latin typeface="Lucida Sans Unicode"/>
                <a:cs typeface="Lucida Sans Unicode"/>
              </a:rPr>
              <a:t>awareness</a:t>
            </a:r>
            <a:r>
              <a:rPr sz="2100" spc="-50" dirty="0">
                <a:latin typeface="Lucida Sans Unicode"/>
                <a:cs typeface="Lucida Sans Unicode"/>
              </a:rPr>
              <a:t> </a:t>
            </a:r>
            <a:r>
              <a:rPr sz="2100" spc="-10" dirty="0">
                <a:latin typeface="Lucida Sans Unicode"/>
                <a:cs typeface="Lucida Sans Unicode"/>
              </a:rPr>
              <a:t>campaigns. </a:t>
            </a:r>
            <a:r>
              <a:rPr sz="2100" dirty="0">
                <a:latin typeface="Lucida Sans Unicode"/>
                <a:cs typeface="Lucida Sans Unicode"/>
              </a:rPr>
              <a:t>Provided</a:t>
            </a:r>
            <a:r>
              <a:rPr sz="2100" spc="15" dirty="0">
                <a:latin typeface="Lucida Sans Unicode"/>
                <a:cs typeface="Lucida Sans Unicode"/>
              </a:rPr>
              <a:t> </a:t>
            </a:r>
            <a:r>
              <a:rPr sz="2100" dirty="0">
                <a:latin typeface="Lucida Sans Unicode"/>
                <a:cs typeface="Lucida Sans Unicode"/>
              </a:rPr>
              <a:t>actionable</a:t>
            </a:r>
            <a:r>
              <a:rPr sz="2100" spc="15" dirty="0">
                <a:latin typeface="Lucida Sans Unicode"/>
                <a:cs typeface="Lucida Sans Unicode"/>
              </a:rPr>
              <a:t> </a:t>
            </a:r>
            <a:r>
              <a:rPr sz="2100" spc="-35" dirty="0">
                <a:latin typeface="Lucida Sans Unicode"/>
                <a:cs typeface="Lucida Sans Unicode"/>
              </a:rPr>
              <a:t>insights</a:t>
            </a:r>
            <a:r>
              <a:rPr sz="2100" spc="15" dirty="0">
                <a:latin typeface="Lucida Sans Unicode"/>
                <a:cs typeface="Lucida Sans Unicode"/>
              </a:rPr>
              <a:t> </a:t>
            </a:r>
            <a:r>
              <a:rPr sz="2100" dirty="0">
                <a:latin typeface="Lucida Sans Unicode"/>
                <a:cs typeface="Lucida Sans Unicode"/>
              </a:rPr>
              <a:t>to</a:t>
            </a:r>
            <a:r>
              <a:rPr sz="2100" spc="15" dirty="0">
                <a:latin typeface="Lucida Sans Unicode"/>
                <a:cs typeface="Lucida Sans Unicode"/>
              </a:rPr>
              <a:t> </a:t>
            </a:r>
            <a:r>
              <a:rPr sz="2100" spc="-10" dirty="0">
                <a:latin typeface="Lucida Sans Unicode"/>
                <a:cs typeface="Lucida Sans Unicode"/>
              </a:rPr>
              <a:t>stakeholders.</a:t>
            </a:r>
            <a:endParaRPr sz="2100" dirty="0">
              <a:latin typeface="Lucida Sans Unicode"/>
              <a:cs typeface="Lucida Sans Unicode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7659275" y="9627172"/>
            <a:ext cx="229235" cy="267970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5"/>
              </a:spcBef>
            </a:pPr>
            <a:r>
              <a:rPr sz="1400" spc="-110" dirty="0">
                <a:solidFill>
                  <a:srgbClr val="FFFFFF"/>
                </a:solidFill>
                <a:latin typeface="Arial Black"/>
                <a:cs typeface="Arial Black"/>
              </a:rPr>
              <a:t>07</a:t>
            </a:r>
            <a:endParaRPr sz="1400">
              <a:latin typeface="Arial Black"/>
              <a:cs typeface="Arial Black"/>
            </a:endParaRPr>
          </a:p>
        </p:txBody>
      </p:sp>
      <p:pic>
        <p:nvPicPr>
          <p:cNvPr id="5122" name="Picture 2" descr="151,800+ Modern Agriculture Stock Photos, Pictures &amp; Royalty-Free Images -  iStock | Modern agriculture abstract">
            <a:extLst>
              <a:ext uri="{FF2B5EF4-FFF2-40B4-BE49-F238E27FC236}">
                <a16:creationId xmlns:a16="http://schemas.microsoft.com/office/drawing/2014/main" id="{58E159DE-3974-7399-75D4-32DC5C134D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033842"/>
            <a:ext cx="4239632" cy="3678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Agriculture Pictures | Download Free Images on Unsplash">
            <a:extLst>
              <a:ext uri="{FF2B5EF4-FFF2-40B4-BE49-F238E27FC236}">
                <a16:creationId xmlns:a16="http://schemas.microsoft.com/office/drawing/2014/main" id="{61EF8648-5146-7706-FC09-70B6A1C4A2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" y="5030569"/>
            <a:ext cx="4239632" cy="4406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70962" y="912765"/>
            <a:ext cx="9010650" cy="7953375"/>
            <a:chOff x="270962" y="912765"/>
            <a:chExt cx="9010650" cy="795337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0962" y="912765"/>
              <a:ext cx="8877299" cy="3619487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0962" y="4493818"/>
              <a:ext cx="9010649" cy="4371929"/>
            </a:xfrm>
            <a:prstGeom prst="rect">
              <a:avLst/>
            </a:prstGeom>
          </p:spPr>
        </p:pic>
      </p:grp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800295" y="1317299"/>
            <a:ext cx="7972409" cy="321943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1442283" y="4857780"/>
            <a:ext cx="5934089" cy="242887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1952457" y="7608996"/>
            <a:ext cx="4914899" cy="2514599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3469494" y="7845205"/>
            <a:ext cx="2403475" cy="42608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600" spc="-100" dirty="0">
                <a:solidFill>
                  <a:srgbClr val="FFFFFF"/>
                </a:solidFill>
                <a:latin typeface="Arial Black"/>
                <a:cs typeface="Arial Black"/>
              </a:rPr>
              <a:t>Alfredo</a:t>
            </a:r>
            <a:r>
              <a:rPr sz="2600" spc="-180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2600" spc="-125" dirty="0">
                <a:solidFill>
                  <a:srgbClr val="FFFFFF"/>
                </a:solidFill>
                <a:latin typeface="Arial Black"/>
                <a:cs typeface="Arial Black"/>
              </a:rPr>
              <a:t>Torres</a:t>
            </a:r>
            <a:endParaRPr sz="2600">
              <a:latin typeface="Arial Black"/>
              <a:cs typeface="Arial Black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7659275" y="9627172"/>
            <a:ext cx="229235" cy="267970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5"/>
              </a:spcBef>
            </a:pPr>
            <a:r>
              <a:rPr sz="1400" spc="-110" dirty="0">
                <a:solidFill>
                  <a:srgbClr val="FFFFFF"/>
                </a:solidFill>
                <a:latin typeface="Arial Black"/>
                <a:cs typeface="Arial Black"/>
              </a:rPr>
              <a:t>08</a:t>
            </a:r>
            <a:endParaRPr sz="1400">
              <a:latin typeface="Arial Black"/>
              <a:cs typeface="Arial Black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726675" y="7845205"/>
            <a:ext cx="1426845" cy="42608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600" spc="-114" dirty="0">
                <a:solidFill>
                  <a:srgbClr val="FFFFFF"/>
                </a:solidFill>
                <a:latin typeface="Arial Black"/>
                <a:cs typeface="Arial Black"/>
              </a:rPr>
              <a:t>Adora</a:t>
            </a:r>
            <a:r>
              <a:rPr sz="2600" spc="-190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2600" spc="-50" dirty="0">
                <a:solidFill>
                  <a:srgbClr val="FFFFFF"/>
                </a:solidFill>
                <a:latin typeface="Arial Black"/>
                <a:cs typeface="Arial Black"/>
              </a:rPr>
              <a:t>M</a:t>
            </a:r>
            <a:endParaRPr sz="2600">
              <a:latin typeface="Arial Black"/>
              <a:cs typeface="Arial Black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3713581" y="7845205"/>
            <a:ext cx="1045844" cy="42608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600" spc="-105" dirty="0">
                <a:solidFill>
                  <a:srgbClr val="FFFFFF"/>
                </a:solidFill>
                <a:latin typeface="Arial Black"/>
                <a:cs typeface="Arial Black"/>
              </a:rPr>
              <a:t>riguez</a:t>
            </a:r>
            <a:endParaRPr sz="2600">
              <a:latin typeface="Arial Black"/>
              <a:cs typeface="Arial Black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7002298" y="248650"/>
            <a:ext cx="3454400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200" b="0" spc="-325" dirty="0">
                <a:solidFill>
                  <a:srgbClr val="000000"/>
                </a:solidFill>
                <a:latin typeface="Arial Black"/>
                <a:cs typeface="Arial Black"/>
              </a:rPr>
              <a:t>DASHBOARD</a:t>
            </a:r>
            <a:endParaRPr sz="42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028699"/>
            <a:ext cx="5076809" cy="822959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270662" y="1028699"/>
            <a:ext cx="5076809" cy="8229599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1108873" y="1387062"/>
            <a:ext cx="5528945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b="0" spc="-215" dirty="0">
                <a:latin typeface="Arial Black"/>
                <a:cs typeface="Arial Black"/>
              </a:rPr>
              <a:t>Conclusion</a:t>
            </a:r>
            <a:r>
              <a:rPr sz="3400" b="0" spc="-290" dirty="0">
                <a:latin typeface="Arial Black"/>
                <a:cs typeface="Arial Black"/>
              </a:rPr>
              <a:t> </a:t>
            </a:r>
            <a:r>
              <a:rPr sz="3400" b="0" spc="-790" dirty="0">
                <a:latin typeface="Arial Black"/>
                <a:cs typeface="Arial Black"/>
              </a:rPr>
              <a:t>&amp;</a:t>
            </a:r>
            <a:r>
              <a:rPr sz="3400" b="0" spc="-285" dirty="0">
                <a:latin typeface="Arial Black"/>
                <a:cs typeface="Arial Black"/>
              </a:rPr>
              <a:t> </a:t>
            </a:r>
            <a:r>
              <a:rPr sz="3400" b="0" spc="-175" dirty="0">
                <a:latin typeface="Arial Black"/>
                <a:cs typeface="Arial Black"/>
              </a:rPr>
              <a:t>Deliverables</a:t>
            </a:r>
            <a:endParaRPr sz="3400">
              <a:latin typeface="Arial Black"/>
              <a:cs typeface="Arial Black"/>
            </a:endParaRPr>
          </a:p>
        </p:txBody>
      </p: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904250" y="2480843"/>
            <a:ext cx="114300" cy="114300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1183551" y="2264936"/>
            <a:ext cx="6064250" cy="5283200"/>
          </a:xfrm>
          <a:prstGeom prst="rect">
            <a:avLst/>
          </a:prstGeom>
        </p:spPr>
        <p:txBody>
          <a:bodyPr vert="horz" wrap="square" lIns="0" tIns="698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50"/>
              </a:spcBef>
            </a:pPr>
            <a:r>
              <a:rPr sz="2500" spc="-65" dirty="0">
                <a:latin typeface="Arial Black"/>
                <a:cs typeface="Arial Black"/>
              </a:rPr>
              <a:t>Conclusion:</a:t>
            </a:r>
            <a:endParaRPr sz="2500">
              <a:latin typeface="Arial Black"/>
              <a:cs typeface="Arial Black"/>
            </a:endParaRPr>
          </a:p>
          <a:p>
            <a:pPr marL="12700" marR="236854">
              <a:lnSpc>
                <a:spcPct val="114999"/>
              </a:lnSpc>
            </a:pPr>
            <a:r>
              <a:rPr sz="2500" dirty="0">
                <a:latin typeface="Lucida Sans Unicode"/>
                <a:cs typeface="Lucida Sans Unicode"/>
              </a:rPr>
              <a:t>Successfully</a:t>
            </a:r>
            <a:r>
              <a:rPr sz="2500" spc="-75" dirty="0">
                <a:latin typeface="Lucida Sans Unicode"/>
                <a:cs typeface="Lucida Sans Unicode"/>
              </a:rPr>
              <a:t> </a:t>
            </a:r>
            <a:r>
              <a:rPr sz="2500" dirty="0">
                <a:latin typeface="Lucida Sans Unicode"/>
                <a:cs typeface="Lucida Sans Unicode"/>
              </a:rPr>
              <a:t>built</a:t>
            </a:r>
            <a:r>
              <a:rPr sz="2500" spc="-70" dirty="0">
                <a:latin typeface="Lucida Sans Unicode"/>
                <a:cs typeface="Lucida Sans Unicode"/>
              </a:rPr>
              <a:t> </a:t>
            </a:r>
            <a:r>
              <a:rPr sz="2500" dirty="0">
                <a:latin typeface="Lucida Sans Unicode"/>
                <a:cs typeface="Lucida Sans Unicode"/>
              </a:rPr>
              <a:t>a</a:t>
            </a:r>
            <a:r>
              <a:rPr sz="2500" spc="-70" dirty="0">
                <a:latin typeface="Lucida Sans Unicode"/>
                <a:cs typeface="Lucida Sans Unicode"/>
              </a:rPr>
              <a:t> </a:t>
            </a:r>
            <a:r>
              <a:rPr sz="2500" dirty="0">
                <a:latin typeface="Lucida Sans Unicode"/>
                <a:cs typeface="Lucida Sans Unicode"/>
              </a:rPr>
              <a:t>Big</a:t>
            </a:r>
            <a:r>
              <a:rPr sz="2500" spc="-75" dirty="0">
                <a:latin typeface="Lucida Sans Unicode"/>
                <a:cs typeface="Lucida Sans Unicode"/>
              </a:rPr>
              <a:t> </a:t>
            </a:r>
            <a:r>
              <a:rPr sz="2500" dirty="0">
                <a:latin typeface="Lucida Sans Unicode"/>
                <a:cs typeface="Lucida Sans Unicode"/>
              </a:rPr>
              <a:t>Data</a:t>
            </a:r>
            <a:r>
              <a:rPr sz="2500" spc="-70" dirty="0">
                <a:latin typeface="Lucida Sans Unicode"/>
                <a:cs typeface="Lucida Sans Unicode"/>
              </a:rPr>
              <a:t> </a:t>
            </a:r>
            <a:r>
              <a:rPr sz="2500" spc="-10" dirty="0">
                <a:latin typeface="Lucida Sans Unicode"/>
                <a:cs typeface="Lucida Sans Unicode"/>
              </a:rPr>
              <a:t>Analytics </a:t>
            </a:r>
            <a:r>
              <a:rPr sz="2500" dirty="0">
                <a:latin typeface="Lucida Sans Unicode"/>
                <a:cs typeface="Lucida Sans Unicode"/>
              </a:rPr>
              <a:t>pipeline</a:t>
            </a:r>
            <a:r>
              <a:rPr sz="2500" spc="-180" dirty="0">
                <a:latin typeface="Lucida Sans Unicode"/>
                <a:cs typeface="Lucida Sans Unicode"/>
              </a:rPr>
              <a:t> </a:t>
            </a:r>
            <a:r>
              <a:rPr sz="2500" spc="-70" dirty="0">
                <a:latin typeface="Lucida Sans Unicode"/>
                <a:cs typeface="Lucida Sans Unicode"/>
              </a:rPr>
              <a:t>using</a:t>
            </a:r>
            <a:r>
              <a:rPr sz="2500" spc="-175" dirty="0">
                <a:latin typeface="Lucida Sans Unicode"/>
                <a:cs typeface="Lucida Sans Unicode"/>
              </a:rPr>
              <a:t> </a:t>
            </a:r>
            <a:r>
              <a:rPr sz="2500" spc="-10" dirty="0">
                <a:latin typeface="Lucida Sans Unicode"/>
                <a:cs typeface="Lucida Sans Unicode"/>
              </a:rPr>
              <a:t>Databricks.</a:t>
            </a:r>
            <a:endParaRPr sz="2500">
              <a:latin typeface="Lucida Sans Unicode"/>
              <a:cs typeface="Lucida Sans Unicode"/>
            </a:endParaRPr>
          </a:p>
          <a:p>
            <a:pPr marL="12700" marR="31115">
              <a:lnSpc>
                <a:spcPct val="114999"/>
              </a:lnSpc>
            </a:pPr>
            <a:r>
              <a:rPr sz="2500" dirty="0">
                <a:latin typeface="Lucida Sans Unicode"/>
                <a:cs typeface="Lucida Sans Unicode"/>
              </a:rPr>
              <a:t>Automated</a:t>
            </a:r>
            <a:r>
              <a:rPr sz="2500" spc="-130" dirty="0">
                <a:latin typeface="Lucida Sans Unicode"/>
                <a:cs typeface="Lucida Sans Unicode"/>
              </a:rPr>
              <a:t> </a:t>
            </a:r>
            <a:r>
              <a:rPr sz="2500" dirty="0">
                <a:latin typeface="Lucida Sans Unicode"/>
                <a:cs typeface="Lucida Sans Unicode"/>
              </a:rPr>
              <a:t>the</a:t>
            </a:r>
            <a:r>
              <a:rPr sz="2500" spc="-130" dirty="0">
                <a:latin typeface="Lucida Sans Unicode"/>
                <a:cs typeface="Lucida Sans Unicode"/>
              </a:rPr>
              <a:t> </a:t>
            </a:r>
            <a:r>
              <a:rPr sz="2500" dirty="0">
                <a:latin typeface="Lucida Sans Unicode"/>
                <a:cs typeface="Lucida Sans Unicode"/>
              </a:rPr>
              <a:t>full</a:t>
            </a:r>
            <a:r>
              <a:rPr sz="2500" spc="-130" dirty="0">
                <a:latin typeface="Lucida Sans Unicode"/>
                <a:cs typeface="Lucida Sans Unicode"/>
              </a:rPr>
              <a:t> </a:t>
            </a:r>
            <a:r>
              <a:rPr sz="2500" spc="-20" dirty="0">
                <a:latin typeface="Lucida Sans Unicode"/>
                <a:cs typeface="Lucida Sans Unicode"/>
              </a:rPr>
              <a:t>process:</a:t>
            </a:r>
            <a:r>
              <a:rPr sz="2500" spc="-125" dirty="0">
                <a:latin typeface="Lucida Sans Unicode"/>
                <a:cs typeface="Lucida Sans Unicode"/>
              </a:rPr>
              <a:t> </a:t>
            </a:r>
            <a:r>
              <a:rPr sz="2500" spc="-35" dirty="0">
                <a:latin typeface="Lucida Sans Unicode"/>
                <a:cs typeface="Lucida Sans Unicode"/>
              </a:rPr>
              <a:t>ingestion</a:t>
            </a:r>
            <a:r>
              <a:rPr sz="2500" spc="-130" dirty="0">
                <a:latin typeface="Lucida Sans Unicode"/>
                <a:cs typeface="Lucida Sans Unicode"/>
              </a:rPr>
              <a:t> </a:t>
            </a:r>
            <a:r>
              <a:rPr sz="2500" spc="-755" dirty="0">
                <a:latin typeface="Lucida Sans Unicode"/>
                <a:cs typeface="Lucida Sans Unicode"/>
              </a:rPr>
              <a:t>→</a:t>
            </a:r>
            <a:r>
              <a:rPr sz="2500" spc="80" dirty="0">
                <a:latin typeface="Lucida Sans Unicode"/>
                <a:cs typeface="Lucida Sans Unicode"/>
              </a:rPr>
              <a:t> ML</a:t>
            </a:r>
            <a:r>
              <a:rPr sz="2500" spc="-180" dirty="0">
                <a:latin typeface="Lucida Sans Unicode"/>
                <a:cs typeface="Lucida Sans Unicode"/>
              </a:rPr>
              <a:t> </a:t>
            </a:r>
            <a:r>
              <a:rPr sz="2500" spc="-705" dirty="0">
                <a:latin typeface="Lucida Sans Unicode"/>
                <a:cs typeface="Lucida Sans Unicode"/>
              </a:rPr>
              <a:t>→</a:t>
            </a:r>
            <a:r>
              <a:rPr sz="2500" spc="-175" dirty="0">
                <a:latin typeface="Lucida Sans Unicode"/>
                <a:cs typeface="Lucida Sans Unicode"/>
              </a:rPr>
              <a:t> </a:t>
            </a:r>
            <a:r>
              <a:rPr sz="2500" spc="-10" dirty="0">
                <a:latin typeface="Lucida Sans Unicode"/>
                <a:cs typeface="Lucida Sans Unicode"/>
              </a:rPr>
              <a:t>alerts.</a:t>
            </a:r>
            <a:endParaRPr sz="2500">
              <a:latin typeface="Lucida Sans Unicode"/>
              <a:cs typeface="Lucida Sans Unicode"/>
            </a:endParaRPr>
          </a:p>
          <a:p>
            <a:pPr marL="12700" marR="5080">
              <a:lnSpc>
                <a:spcPct val="114999"/>
              </a:lnSpc>
            </a:pPr>
            <a:r>
              <a:rPr sz="2500" dirty="0">
                <a:latin typeface="Lucida Sans Unicode"/>
                <a:cs typeface="Lucida Sans Unicode"/>
              </a:rPr>
              <a:t>Enabled</a:t>
            </a:r>
            <a:r>
              <a:rPr sz="2500" spc="-5" dirty="0">
                <a:latin typeface="Lucida Sans Unicode"/>
                <a:cs typeface="Lucida Sans Unicode"/>
              </a:rPr>
              <a:t> </a:t>
            </a:r>
            <a:r>
              <a:rPr sz="2500" dirty="0">
                <a:latin typeface="Lucida Sans Unicode"/>
                <a:cs typeface="Lucida Sans Unicode"/>
              </a:rPr>
              <a:t>actionable</a:t>
            </a:r>
            <a:r>
              <a:rPr sz="2500" spc="-5" dirty="0">
                <a:latin typeface="Lucida Sans Unicode"/>
                <a:cs typeface="Lucida Sans Unicode"/>
              </a:rPr>
              <a:t> </a:t>
            </a:r>
            <a:r>
              <a:rPr sz="2500" spc="-20" dirty="0">
                <a:latin typeface="Lucida Sans Unicode"/>
                <a:cs typeface="Lucida Sans Unicode"/>
              </a:rPr>
              <a:t>agricultural</a:t>
            </a:r>
            <a:r>
              <a:rPr sz="2500" dirty="0">
                <a:latin typeface="Lucida Sans Unicode"/>
                <a:cs typeface="Lucida Sans Unicode"/>
              </a:rPr>
              <a:t> </a:t>
            </a:r>
            <a:r>
              <a:rPr sz="2500" spc="-10" dirty="0">
                <a:latin typeface="Lucida Sans Unicode"/>
                <a:cs typeface="Lucida Sans Unicode"/>
              </a:rPr>
              <a:t>insights </a:t>
            </a:r>
            <a:r>
              <a:rPr sz="2500" dirty="0">
                <a:latin typeface="Lucida Sans Unicode"/>
                <a:cs typeface="Lucida Sans Unicode"/>
              </a:rPr>
              <a:t>via</a:t>
            </a:r>
            <a:r>
              <a:rPr sz="2500" spc="-75" dirty="0">
                <a:latin typeface="Lucida Sans Unicode"/>
                <a:cs typeface="Lucida Sans Unicode"/>
              </a:rPr>
              <a:t> </a:t>
            </a:r>
            <a:r>
              <a:rPr sz="2500" spc="-90" dirty="0">
                <a:latin typeface="Lucida Sans Unicode"/>
                <a:cs typeface="Lucida Sans Unicode"/>
              </a:rPr>
              <a:t>data-</a:t>
            </a:r>
            <a:r>
              <a:rPr sz="2500" dirty="0">
                <a:latin typeface="Lucida Sans Unicode"/>
                <a:cs typeface="Lucida Sans Unicode"/>
              </a:rPr>
              <a:t>driven</a:t>
            </a:r>
            <a:r>
              <a:rPr sz="2500" spc="-75" dirty="0">
                <a:latin typeface="Lucida Sans Unicode"/>
                <a:cs typeface="Lucida Sans Unicode"/>
              </a:rPr>
              <a:t> </a:t>
            </a:r>
            <a:r>
              <a:rPr sz="2500" spc="-10" dirty="0">
                <a:latin typeface="Lucida Sans Unicode"/>
                <a:cs typeface="Lucida Sans Unicode"/>
              </a:rPr>
              <a:t>forecasting.</a:t>
            </a:r>
            <a:endParaRPr sz="25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450"/>
              </a:spcBef>
            </a:pPr>
            <a:r>
              <a:rPr sz="2500" spc="-75" dirty="0">
                <a:latin typeface="Arial Black"/>
                <a:cs typeface="Arial Black"/>
              </a:rPr>
              <a:t>Deliverables:</a:t>
            </a:r>
            <a:endParaRPr sz="2500">
              <a:latin typeface="Arial Black"/>
              <a:cs typeface="Arial Black"/>
            </a:endParaRPr>
          </a:p>
          <a:p>
            <a:pPr marL="12700" marR="2321560">
              <a:lnSpc>
                <a:spcPct val="114999"/>
              </a:lnSpc>
            </a:pPr>
            <a:r>
              <a:rPr sz="2500" spc="-120" dirty="0">
                <a:latin typeface="Lucida Sans Unicode"/>
                <a:cs typeface="Lucida Sans Unicode"/>
              </a:rPr>
              <a:t>5</a:t>
            </a:r>
            <a:r>
              <a:rPr sz="2500" spc="-135" dirty="0">
                <a:latin typeface="Lucida Sans Unicode"/>
                <a:cs typeface="Lucida Sans Unicode"/>
              </a:rPr>
              <a:t> </a:t>
            </a:r>
            <a:r>
              <a:rPr sz="2500" spc="-20" dirty="0">
                <a:latin typeface="Lucida Sans Unicode"/>
                <a:cs typeface="Lucida Sans Unicode"/>
              </a:rPr>
              <a:t>Databricks</a:t>
            </a:r>
            <a:r>
              <a:rPr sz="2500" spc="-130" dirty="0">
                <a:latin typeface="Lucida Sans Unicode"/>
                <a:cs typeface="Lucida Sans Unicode"/>
              </a:rPr>
              <a:t> </a:t>
            </a:r>
            <a:r>
              <a:rPr sz="2500" spc="-10" dirty="0">
                <a:latin typeface="Lucida Sans Unicode"/>
                <a:cs typeface="Lucida Sans Unicode"/>
              </a:rPr>
              <a:t>Notebooks. </a:t>
            </a:r>
            <a:r>
              <a:rPr sz="2500" dirty="0">
                <a:latin typeface="Lucida Sans Unicode"/>
                <a:cs typeface="Lucida Sans Unicode"/>
              </a:rPr>
              <a:t>Master</a:t>
            </a:r>
            <a:r>
              <a:rPr sz="2500" spc="10" dirty="0">
                <a:latin typeface="Lucida Sans Unicode"/>
                <a:cs typeface="Lucida Sans Unicode"/>
              </a:rPr>
              <a:t> </a:t>
            </a:r>
            <a:r>
              <a:rPr sz="2500" dirty="0">
                <a:latin typeface="Lucida Sans Unicode"/>
                <a:cs typeface="Lucida Sans Unicode"/>
              </a:rPr>
              <a:t>Pipeline</a:t>
            </a:r>
            <a:r>
              <a:rPr sz="2500" spc="15" dirty="0">
                <a:latin typeface="Lucida Sans Unicode"/>
                <a:cs typeface="Lucida Sans Unicode"/>
              </a:rPr>
              <a:t> </a:t>
            </a:r>
            <a:r>
              <a:rPr sz="2500" spc="-10" dirty="0">
                <a:latin typeface="Lucida Sans Unicode"/>
                <a:cs typeface="Lucida Sans Unicode"/>
              </a:rPr>
              <a:t>Script.</a:t>
            </a:r>
            <a:endParaRPr sz="2500">
              <a:latin typeface="Lucida Sans Unicode"/>
              <a:cs typeface="Lucida Sans Unicode"/>
            </a:endParaRPr>
          </a:p>
          <a:p>
            <a:pPr marL="12700" marR="1124585">
              <a:lnSpc>
                <a:spcPct val="114999"/>
              </a:lnSpc>
            </a:pPr>
            <a:r>
              <a:rPr sz="2500" spc="-40" dirty="0">
                <a:latin typeface="Lucida Sans Unicode"/>
                <a:cs typeface="Lucida Sans Unicode"/>
              </a:rPr>
              <a:t>agri_big_data_3000.csv</a:t>
            </a:r>
            <a:r>
              <a:rPr sz="2500" spc="10" dirty="0">
                <a:latin typeface="Lucida Sans Unicode"/>
                <a:cs typeface="Lucida Sans Unicode"/>
              </a:rPr>
              <a:t> </a:t>
            </a:r>
            <a:r>
              <a:rPr sz="2500" spc="-10" dirty="0">
                <a:latin typeface="Lucida Sans Unicode"/>
                <a:cs typeface="Lucida Sans Unicode"/>
              </a:rPr>
              <a:t>Dataset. </a:t>
            </a:r>
            <a:r>
              <a:rPr sz="2500" dirty="0">
                <a:latin typeface="Lucida Sans Unicode"/>
                <a:cs typeface="Lucida Sans Unicode"/>
              </a:rPr>
              <a:t>Final</a:t>
            </a:r>
            <a:r>
              <a:rPr sz="2500" spc="-114" dirty="0">
                <a:latin typeface="Lucida Sans Unicode"/>
                <a:cs typeface="Lucida Sans Unicode"/>
              </a:rPr>
              <a:t> </a:t>
            </a:r>
            <a:r>
              <a:rPr sz="2500" dirty="0">
                <a:latin typeface="Lucida Sans Unicode"/>
                <a:cs typeface="Lucida Sans Unicode"/>
              </a:rPr>
              <a:t>Report</a:t>
            </a:r>
            <a:r>
              <a:rPr sz="2500" spc="-110" dirty="0">
                <a:latin typeface="Lucida Sans Unicode"/>
                <a:cs typeface="Lucida Sans Unicode"/>
              </a:rPr>
              <a:t> </a:t>
            </a:r>
            <a:r>
              <a:rPr sz="2500" dirty="0">
                <a:latin typeface="Lucida Sans Unicode"/>
                <a:cs typeface="Lucida Sans Unicode"/>
              </a:rPr>
              <a:t>and</a:t>
            </a:r>
            <a:r>
              <a:rPr sz="2500" spc="-110" dirty="0">
                <a:latin typeface="Lucida Sans Unicode"/>
                <a:cs typeface="Lucida Sans Unicode"/>
              </a:rPr>
              <a:t> </a:t>
            </a:r>
            <a:r>
              <a:rPr sz="2500" spc="-20" dirty="0">
                <a:latin typeface="Lucida Sans Unicode"/>
                <a:cs typeface="Lucida Sans Unicode"/>
              </a:rPr>
              <a:t>PPT.</a:t>
            </a:r>
            <a:endParaRPr sz="2500">
              <a:latin typeface="Lucida Sans Unicode"/>
              <a:cs typeface="Lucida Sans Unicode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904250" y="2918993"/>
            <a:ext cx="114300" cy="11430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904250" y="3795293"/>
            <a:ext cx="114300" cy="114300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904250" y="4671593"/>
            <a:ext cx="114300" cy="114300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904250" y="5547893"/>
            <a:ext cx="114300" cy="114300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904250" y="5986043"/>
            <a:ext cx="114300" cy="114300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904250" y="6424193"/>
            <a:ext cx="114300" cy="114300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904250" y="6862343"/>
            <a:ext cx="114300" cy="114300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904250" y="7300493"/>
            <a:ext cx="114300" cy="114300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17659275" y="9627172"/>
            <a:ext cx="229235" cy="267970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5"/>
              </a:spcBef>
            </a:pPr>
            <a:r>
              <a:rPr sz="1400" spc="-110" dirty="0">
                <a:solidFill>
                  <a:srgbClr val="FFFFFF"/>
                </a:solidFill>
                <a:latin typeface="Arial Black"/>
                <a:cs typeface="Arial Black"/>
              </a:rPr>
              <a:t>09</a:t>
            </a:r>
            <a:endParaRPr sz="14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40</TotalTime>
  <Words>780</Words>
  <Application>Microsoft Office PowerPoint</Application>
  <PresentationFormat>Custom</PresentationFormat>
  <Paragraphs>122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Arial Black</vt:lpstr>
      <vt:lpstr>Lucida Sans Unicode</vt:lpstr>
      <vt:lpstr>Office Theme</vt:lpstr>
      <vt:lpstr>BIG DATA APPLICATIONS IN MODERN FARMING</vt:lpstr>
      <vt:lpstr>PowerPoint Presentation</vt:lpstr>
      <vt:lpstr>Project Objectives &amp; Use Cases Overview</vt:lpstr>
      <vt:lpstr>Big Data Use Cases &amp; Methods Applied</vt:lpstr>
      <vt:lpstr>Big Data Analytics Approach</vt:lpstr>
      <vt:lpstr>Dataset Overview</vt:lpstr>
      <vt:lpstr>Results – Use Case-wise Outcomes</vt:lpstr>
      <vt:lpstr>DASHBOARD</vt:lpstr>
      <vt:lpstr>Conclusion &amp; Deliverables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Leveraging Social Media Sentiment Analysis for Real-Time Agricultural Market Trend Forecasting</dc:title>
  <dc:creator>Keerthi Maloth</dc:creator>
  <cp:keywords>DAG4TUOgPKo,BAGR9gYVPI4,0</cp:keywords>
  <cp:lastModifiedBy>Ankit Singh</cp:lastModifiedBy>
  <cp:revision>1</cp:revision>
  <dcterms:created xsi:type="dcterms:W3CDTF">2025-11-11T09:40:42Z</dcterms:created>
  <dcterms:modified xsi:type="dcterms:W3CDTF">2025-11-11T10:24:21Z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2025-11-10T00:00:00Z</vt:filetime>
  </property>
  <property fmtid="{D5CDD505-2E9C-101B-9397-08002B2CF9AE}" pid="3" name="Creator">
    <vt:lpwstr>Canva</vt:lpwstr>
  </property>
  <property fmtid="{D5CDD505-2E9C-101B-9397-08002B2CF9AE}" pid="4" name="LastSaved">
    <vt:filetime>2025-11-11T00:00:00Z</vt:filetime>
  </property>
  <property fmtid="{D5CDD505-2E9C-101B-9397-08002B2CF9AE}" pid="5" name="Producer">
    <vt:lpwstr>3-Heights(TM) PDF Security Shell 4.8.25.2 (http://www.pdf-tools.com)</vt:lpwstr>
  </property>
</Properties>
</file>